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0" r:id="rId4"/>
    <p:sldId id="260" r:id="rId5"/>
    <p:sldId id="264" r:id="rId6"/>
    <p:sldId id="261" r:id="rId7"/>
    <p:sldId id="271" r:id="rId8"/>
    <p:sldId id="267" r:id="rId9"/>
    <p:sldId id="272" r:id="rId10"/>
    <p:sldId id="273" r:id="rId11"/>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Naamloze sectie" id="{A281B464-09B9-4C7F-B932-F74BC015524F}">
          <p14:sldIdLst>
            <p14:sldId id="256"/>
            <p14:sldId id="257"/>
            <p14:sldId id="270"/>
            <p14:sldId id="260"/>
            <p14:sldId id="264"/>
            <p14:sldId id="261"/>
            <p14:sldId id="271"/>
            <p14:sldId id="267"/>
            <p14:sldId id="272"/>
            <p14:sldId id="27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94660"/>
  </p:normalViewPr>
  <p:slideViewPr>
    <p:cSldViewPr snapToGrid="0">
      <p:cViewPr varScale="1">
        <p:scale>
          <a:sx n="72" d="100"/>
          <a:sy n="72"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9E9D07C-192F-427F-9E68-5C30EA898B19}"/>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nl-BE"/>
          </a:p>
        </p:txBody>
      </p:sp>
      <p:sp>
        <p:nvSpPr>
          <p:cNvPr id="3" name="Ondertitel 2">
            <a:extLst>
              <a:ext uri="{FF2B5EF4-FFF2-40B4-BE49-F238E27FC236}">
                <a16:creationId xmlns:a16="http://schemas.microsoft.com/office/drawing/2014/main" id="{DF7514DD-F736-4D08-8278-089692EE19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nl-BE"/>
          </a:p>
        </p:txBody>
      </p:sp>
      <p:sp>
        <p:nvSpPr>
          <p:cNvPr id="4" name="Tijdelijke aanduiding voor datum 3">
            <a:extLst>
              <a:ext uri="{FF2B5EF4-FFF2-40B4-BE49-F238E27FC236}">
                <a16:creationId xmlns:a16="http://schemas.microsoft.com/office/drawing/2014/main" id="{7EBFD94F-B2B6-4E3A-AF50-CD6CC88C1C12}"/>
              </a:ext>
            </a:extLst>
          </p:cNvPr>
          <p:cNvSpPr>
            <a:spLocks noGrp="1"/>
          </p:cNvSpPr>
          <p:nvPr>
            <p:ph type="dt" sz="half" idx="10"/>
          </p:nvPr>
        </p:nvSpPr>
        <p:spPr/>
        <p:txBody>
          <a:bodyPr/>
          <a:lstStyle/>
          <a:p>
            <a:fld id="{4DF9A400-BF3A-43E8-9AB3-F4203E04C839}" type="datetimeFigureOut">
              <a:rPr lang="nl-BE" smtClean="0"/>
              <a:t>21/03/2023</a:t>
            </a:fld>
            <a:endParaRPr lang="nl-BE"/>
          </a:p>
        </p:txBody>
      </p:sp>
      <p:sp>
        <p:nvSpPr>
          <p:cNvPr id="5" name="Tijdelijke aanduiding voor voettekst 4">
            <a:extLst>
              <a:ext uri="{FF2B5EF4-FFF2-40B4-BE49-F238E27FC236}">
                <a16:creationId xmlns:a16="http://schemas.microsoft.com/office/drawing/2014/main" id="{C2C094F1-B5ED-41F9-BC96-EB564F865662}"/>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618E7A2F-28FF-4ED8-A464-1027D679662C}"/>
              </a:ext>
            </a:extLst>
          </p:cNvPr>
          <p:cNvSpPr>
            <a:spLocks noGrp="1"/>
          </p:cNvSpPr>
          <p:nvPr>
            <p:ph type="sldNum" sz="quarter" idx="12"/>
          </p:nvPr>
        </p:nvSpPr>
        <p:spPr/>
        <p:txBody>
          <a:bodyPr/>
          <a:lstStyle/>
          <a:p>
            <a:fld id="{3ABFD105-FE26-409F-96D5-7E51C2927B87}" type="slidenum">
              <a:rPr lang="nl-BE" smtClean="0"/>
              <a:t>‹nr.›</a:t>
            </a:fld>
            <a:endParaRPr lang="nl-BE"/>
          </a:p>
        </p:txBody>
      </p:sp>
    </p:spTree>
    <p:extLst>
      <p:ext uri="{BB962C8B-B14F-4D97-AF65-F5344CB8AC3E}">
        <p14:creationId xmlns:p14="http://schemas.microsoft.com/office/powerpoint/2010/main" val="12396967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36C376-C90A-4D08-949C-16331E6FFD2E}"/>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E96D5D82-8309-4FF9-811D-F807EAEF9611}"/>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0B4CDF80-9DE6-4476-8F5E-D54C31ECE8ED}"/>
              </a:ext>
            </a:extLst>
          </p:cNvPr>
          <p:cNvSpPr>
            <a:spLocks noGrp="1"/>
          </p:cNvSpPr>
          <p:nvPr>
            <p:ph type="dt" sz="half" idx="10"/>
          </p:nvPr>
        </p:nvSpPr>
        <p:spPr/>
        <p:txBody>
          <a:bodyPr/>
          <a:lstStyle/>
          <a:p>
            <a:fld id="{4DF9A400-BF3A-43E8-9AB3-F4203E04C839}" type="datetimeFigureOut">
              <a:rPr lang="nl-BE" smtClean="0"/>
              <a:t>21/03/2023</a:t>
            </a:fld>
            <a:endParaRPr lang="nl-BE"/>
          </a:p>
        </p:txBody>
      </p:sp>
      <p:sp>
        <p:nvSpPr>
          <p:cNvPr id="5" name="Tijdelijke aanduiding voor voettekst 4">
            <a:extLst>
              <a:ext uri="{FF2B5EF4-FFF2-40B4-BE49-F238E27FC236}">
                <a16:creationId xmlns:a16="http://schemas.microsoft.com/office/drawing/2014/main" id="{295CB4CB-1E6B-49D5-86F9-AB77E42C8FC3}"/>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978D9ACE-E256-4B87-8F7D-29FC56DCC518}"/>
              </a:ext>
            </a:extLst>
          </p:cNvPr>
          <p:cNvSpPr>
            <a:spLocks noGrp="1"/>
          </p:cNvSpPr>
          <p:nvPr>
            <p:ph type="sldNum" sz="quarter" idx="12"/>
          </p:nvPr>
        </p:nvSpPr>
        <p:spPr/>
        <p:txBody>
          <a:bodyPr/>
          <a:lstStyle/>
          <a:p>
            <a:fld id="{3ABFD105-FE26-409F-96D5-7E51C2927B87}" type="slidenum">
              <a:rPr lang="nl-BE" smtClean="0"/>
              <a:t>‹nr.›</a:t>
            </a:fld>
            <a:endParaRPr lang="nl-BE"/>
          </a:p>
        </p:txBody>
      </p:sp>
    </p:spTree>
    <p:extLst>
      <p:ext uri="{BB962C8B-B14F-4D97-AF65-F5344CB8AC3E}">
        <p14:creationId xmlns:p14="http://schemas.microsoft.com/office/powerpoint/2010/main" val="31597844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5D60191-1B0D-4B5B-8587-D2A5A25CD53B}"/>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A9E72E9C-97E6-4FBA-94BA-2071612F6EF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12144C9C-9517-42D1-B35F-80539DAE0834}"/>
              </a:ext>
            </a:extLst>
          </p:cNvPr>
          <p:cNvSpPr>
            <a:spLocks noGrp="1"/>
          </p:cNvSpPr>
          <p:nvPr>
            <p:ph type="dt" sz="half" idx="10"/>
          </p:nvPr>
        </p:nvSpPr>
        <p:spPr/>
        <p:txBody>
          <a:bodyPr/>
          <a:lstStyle/>
          <a:p>
            <a:fld id="{4DF9A400-BF3A-43E8-9AB3-F4203E04C839}" type="datetimeFigureOut">
              <a:rPr lang="nl-BE" smtClean="0"/>
              <a:t>21/03/2023</a:t>
            </a:fld>
            <a:endParaRPr lang="nl-BE"/>
          </a:p>
        </p:txBody>
      </p:sp>
      <p:sp>
        <p:nvSpPr>
          <p:cNvPr id="5" name="Tijdelijke aanduiding voor voettekst 4">
            <a:extLst>
              <a:ext uri="{FF2B5EF4-FFF2-40B4-BE49-F238E27FC236}">
                <a16:creationId xmlns:a16="http://schemas.microsoft.com/office/drawing/2014/main" id="{6C853918-76B0-45B0-9CB4-014B12EC4491}"/>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BE7611A7-82BD-4D76-9838-893F51B83DFD}"/>
              </a:ext>
            </a:extLst>
          </p:cNvPr>
          <p:cNvSpPr>
            <a:spLocks noGrp="1"/>
          </p:cNvSpPr>
          <p:nvPr>
            <p:ph type="sldNum" sz="quarter" idx="12"/>
          </p:nvPr>
        </p:nvSpPr>
        <p:spPr/>
        <p:txBody>
          <a:bodyPr/>
          <a:lstStyle/>
          <a:p>
            <a:fld id="{3ABFD105-FE26-409F-96D5-7E51C2927B87}" type="slidenum">
              <a:rPr lang="nl-BE" smtClean="0"/>
              <a:t>‹nr.›</a:t>
            </a:fld>
            <a:endParaRPr lang="nl-BE"/>
          </a:p>
        </p:txBody>
      </p:sp>
    </p:spTree>
    <p:extLst>
      <p:ext uri="{BB962C8B-B14F-4D97-AF65-F5344CB8AC3E}">
        <p14:creationId xmlns:p14="http://schemas.microsoft.com/office/powerpoint/2010/main" val="2801750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0701334-3DB7-4091-A626-C74AB1220B56}"/>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9FA7CC52-D38C-426B-AE02-F8B89E612B9B}"/>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a:extLst>
              <a:ext uri="{FF2B5EF4-FFF2-40B4-BE49-F238E27FC236}">
                <a16:creationId xmlns:a16="http://schemas.microsoft.com/office/drawing/2014/main" id="{033AF920-9A70-4D03-82A5-12F20709196F}"/>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a:extLst>
              <a:ext uri="{FF2B5EF4-FFF2-40B4-BE49-F238E27FC236}">
                <a16:creationId xmlns:a16="http://schemas.microsoft.com/office/drawing/2014/main" id="{EBB2957F-716C-4922-9892-76129AFCD95C}"/>
              </a:ext>
            </a:extLst>
          </p:cNvPr>
          <p:cNvSpPr>
            <a:spLocks noGrp="1"/>
          </p:cNvSpPr>
          <p:nvPr>
            <p:ph type="dt" sz="half" idx="10"/>
          </p:nvPr>
        </p:nvSpPr>
        <p:spPr/>
        <p:txBody>
          <a:bodyPr/>
          <a:lstStyle/>
          <a:p>
            <a:fld id="{4DF9A400-BF3A-43E8-9AB3-F4203E04C839}" type="datetimeFigureOut">
              <a:rPr lang="nl-BE" smtClean="0"/>
              <a:t>21/03/2023</a:t>
            </a:fld>
            <a:endParaRPr lang="nl-BE"/>
          </a:p>
        </p:txBody>
      </p:sp>
      <p:sp>
        <p:nvSpPr>
          <p:cNvPr id="6" name="Tijdelijke aanduiding voor voettekst 5">
            <a:extLst>
              <a:ext uri="{FF2B5EF4-FFF2-40B4-BE49-F238E27FC236}">
                <a16:creationId xmlns:a16="http://schemas.microsoft.com/office/drawing/2014/main" id="{8E7D329B-A9C1-4017-B5B3-B59173ABB972}"/>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B78D6FA8-2B57-43AB-9172-B99E8718121B}"/>
              </a:ext>
            </a:extLst>
          </p:cNvPr>
          <p:cNvSpPr>
            <a:spLocks noGrp="1"/>
          </p:cNvSpPr>
          <p:nvPr>
            <p:ph type="sldNum" sz="quarter" idx="12"/>
          </p:nvPr>
        </p:nvSpPr>
        <p:spPr/>
        <p:txBody>
          <a:bodyPr/>
          <a:lstStyle/>
          <a:p>
            <a:fld id="{3ABFD105-FE26-409F-96D5-7E51C2927B87}" type="slidenum">
              <a:rPr lang="nl-BE" smtClean="0"/>
              <a:t>‹nr.›</a:t>
            </a:fld>
            <a:endParaRPr lang="nl-BE"/>
          </a:p>
        </p:txBody>
      </p:sp>
    </p:spTree>
    <p:extLst>
      <p:ext uri="{BB962C8B-B14F-4D97-AF65-F5344CB8AC3E}">
        <p14:creationId xmlns:p14="http://schemas.microsoft.com/office/powerpoint/2010/main" val="41605409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818383-7FAA-4C1A-92BF-EAB0456D4068}"/>
              </a:ext>
            </a:extLst>
          </p:cNvPr>
          <p:cNvSpPr>
            <a:spLocks noGrp="1"/>
          </p:cNvSpPr>
          <p:nvPr>
            <p:ph type="title"/>
          </p:nvPr>
        </p:nvSpPr>
        <p:spPr>
          <a:xfrm>
            <a:off x="839788" y="365125"/>
            <a:ext cx="10515600" cy="1325563"/>
          </a:xfrm>
        </p:spPr>
        <p:txBody>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0E385C6F-F23B-46E7-890D-CC3D0EB0E4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295104C6-CEA7-441F-86A2-76583064512E}"/>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a:extLst>
              <a:ext uri="{FF2B5EF4-FFF2-40B4-BE49-F238E27FC236}">
                <a16:creationId xmlns:a16="http://schemas.microsoft.com/office/drawing/2014/main" id="{890D67F5-3B74-46E5-A6DF-9BB940844C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E78D6F6C-01BD-4CC5-88D5-98A03B7CFCA2}"/>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a:extLst>
              <a:ext uri="{FF2B5EF4-FFF2-40B4-BE49-F238E27FC236}">
                <a16:creationId xmlns:a16="http://schemas.microsoft.com/office/drawing/2014/main" id="{D0C8172E-0B3F-4941-B7CF-580D6093620E}"/>
              </a:ext>
            </a:extLst>
          </p:cNvPr>
          <p:cNvSpPr>
            <a:spLocks noGrp="1"/>
          </p:cNvSpPr>
          <p:nvPr>
            <p:ph type="dt" sz="half" idx="10"/>
          </p:nvPr>
        </p:nvSpPr>
        <p:spPr/>
        <p:txBody>
          <a:bodyPr/>
          <a:lstStyle/>
          <a:p>
            <a:fld id="{4DF9A400-BF3A-43E8-9AB3-F4203E04C839}" type="datetimeFigureOut">
              <a:rPr lang="nl-BE" smtClean="0"/>
              <a:t>21/03/2023</a:t>
            </a:fld>
            <a:endParaRPr lang="nl-BE"/>
          </a:p>
        </p:txBody>
      </p:sp>
      <p:sp>
        <p:nvSpPr>
          <p:cNvPr id="8" name="Tijdelijke aanduiding voor voettekst 7">
            <a:extLst>
              <a:ext uri="{FF2B5EF4-FFF2-40B4-BE49-F238E27FC236}">
                <a16:creationId xmlns:a16="http://schemas.microsoft.com/office/drawing/2014/main" id="{3A559212-AAE0-4A3D-B779-F15135B5CF81}"/>
              </a:ext>
            </a:extLst>
          </p:cNvPr>
          <p:cNvSpPr>
            <a:spLocks noGrp="1"/>
          </p:cNvSpPr>
          <p:nvPr>
            <p:ph type="ftr" sz="quarter" idx="11"/>
          </p:nvPr>
        </p:nvSpPr>
        <p:spPr/>
        <p:txBody>
          <a:bodyPr/>
          <a:lstStyle/>
          <a:p>
            <a:endParaRPr lang="nl-BE"/>
          </a:p>
        </p:txBody>
      </p:sp>
      <p:sp>
        <p:nvSpPr>
          <p:cNvPr id="9" name="Tijdelijke aanduiding voor dianummer 8">
            <a:extLst>
              <a:ext uri="{FF2B5EF4-FFF2-40B4-BE49-F238E27FC236}">
                <a16:creationId xmlns:a16="http://schemas.microsoft.com/office/drawing/2014/main" id="{64CF2D30-DE3D-4636-AF8D-55C71E93B776}"/>
              </a:ext>
            </a:extLst>
          </p:cNvPr>
          <p:cNvSpPr>
            <a:spLocks noGrp="1"/>
          </p:cNvSpPr>
          <p:nvPr>
            <p:ph type="sldNum" sz="quarter" idx="12"/>
          </p:nvPr>
        </p:nvSpPr>
        <p:spPr/>
        <p:txBody>
          <a:bodyPr/>
          <a:lstStyle/>
          <a:p>
            <a:fld id="{3ABFD105-FE26-409F-96D5-7E51C2927B87}" type="slidenum">
              <a:rPr lang="nl-BE" smtClean="0"/>
              <a:t>‹nr.›</a:t>
            </a:fld>
            <a:endParaRPr lang="nl-BE"/>
          </a:p>
        </p:txBody>
      </p:sp>
    </p:spTree>
    <p:extLst>
      <p:ext uri="{BB962C8B-B14F-4D97-AF65-F5344CB8AC3E}">
        <p14:creationId xmlns:p14="http://schemas.microsoft.com/office/powerpoint/2010/main" val="668669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1673AF2-39F5-4165-967B-289796D04BCA}"/>
              </a:ext>
            </a:extLst>
          </p:cNvPr>
          <p:cNvSpPr>
            <a:spLocks noGrp="1"/>
          </p:cNvSpPr>
          <p:nvPr>
            <p:ph type="title"/>
          </p:nvPr>
        </p:nvSpPr>
        <p:spPr/>
        <p:txBody>
          <a:bodyPr/>
          <a:lstStyle/>
          <a:p>
            <a:r>
              <a:rPr lang="nl-NL"/>
              <a:t>Klik om stijl te bewerken</a:t>
            </a:r>
            <a:endParaRPr lang="nl-BE"/>
          </a:p>
        </p:txBody>
      </p:sp>
      <p:sp>
        <p:nvSpPr>
          <p:cNvPr id="3" name="Tijdelijke aanduiding voor datum 2">
            <a:extLst>
              <a:ext uri="{FF2B5EF4-FFF2-40B4-BE49-F238E27FC236}">
                <a16:creationId xmlns:a16="http://schemas.microsoft.com/office/drawing/2014/main" id="{080F2C60-30C9-4263-AC17-113E2AFB8156}"/>
              </a:ext>
            </a:extLst>
          </p:cNvPr>
          <p:cNvSpPr>
            <a:spLocks noGrp="1"/>
          </p:cNvSpPr>
          <p:nvPr>
            <p:ph type="dt" sz="half" idx="10"/>
          </p:nvPr>
        </p:nvSpPr>
        <p:spPr/>
        <p:txBody>
          <a:bodyPr/>
          <a:lstStyle/>
          <a:p>
            <a:fld id="{4DF9A400-BF3A-43E8-9AB3-F4203E04C839}" type="datetimeFigureOut">
              <a:rPr lang="nl-BE" smtClean="0"/>
              <a:t>21/03/2023</a:t>
            </a:fld>
            <a:endParaRPr lang="nl-BE"/>
          </a:p>
        </p:txBody>
      </p:sp>
      <p:sp>
        <p:nvSpPr>
          <p:cNvPr id="4" name="Tijdelijke aanduiding voor voettekst 3">
            <a:extLst>
              <a:ext uri="{FF2B5EF4-FFF2-40B4-BE49-F238E27FC236}">
                <a16:creationId xmlns:a16="http://schemas.microsoft.com/office/drawing/2014/main" id="{6DF51A68-57C6-4BAD-BA9D-D906A6E6DD6C}"/>
              </a:ext>
            </a:extLst>
          </p:cNvPr>
          <p:cNvSpPr>
            <a:spLocks noGrp="1"/>
          </p:cNvSpPr>
          <p:nvPr>
            <p:ph type="ftr" sz="quarter" idx="11"/>
          </p:nvPr>
        </p:nvSpPr>
        <p:spPr/>
        <p:txBody>
          <a:bodyPr/>
          <a:lstStyle/>
          <a:p>
            <a:endParaRPr lang="nl-BE"/>
          </a:p>
        </p:txBody>
      </p:sp>
      <p:sp>
        <p:nvSpPr>
          <p:cNvPr id="5" name="Tijdelijke aanduiding voor dianummer 4">
            <a:extLst>
              <a:ext uri="{FF2B5EF4-FFF2-40B4-BE49-F238E27FC236}">
                <a16:creationId xmlns:a16="http://schemas.microsoft.com/office/drawing/2014/main" id="{1748083B-5523-4912-B391-3761F34FFAE5}"/>
              </a:ext>
            </a:extLst>
          </p:cNvPr>
          <p:cNvSpPr>
            <a:spLocks noGrp="1"/>
          </p:cNvSpPr>
          <p:nvPr>
            <p:ph type="sldNum" sz="quarter" idx="12"/>
          </p:nvPr>
        </p:nvSpPr>
        <p:spPr/>
        <p:txBody>
          <a:bodyPr/>
          <a:lstStyle/>
          <a:p>
            <a:fld id="{3ABFD105-FE26-409F-96D5-7E51C2927B87}" type="slidenum">
              <a:rPr lang="nl-BE" smtClean="0"/>
              <a:t>‹nr.›</a:t>
            </a:fld>
            <a:endParaRPr lang="nl-BE"/>
          </a:p>
        </p:txBody>
      </p:sp>
    </p:spTree>
    <p:extLst>
      <p:ext uri="{BB962C8B-B14F-4D97-AF65-F5344CB8AC3E}">
        <p14:creationId xmlns:p14="http://schemas.microsoft.com/office/powerpoint/2010/main" val="1201564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B37E022B-8BE9-4850-8024-92D7C54474B8}"/>
              </a:ext>
            </a:extLst>
          </p:cNvPr>
          <p:cNvSpPr>
            <a:spLocks noGrp="1"/>
          </p:cNvSpPr>
          <p:nvPr>
            <p:ph type="dt" sz="half" idx="10"/>
          </p:nvPr>
        </p:nvSpPr>
        <p:spPr/>
        <p:txBody>
          <a:bodyPr/>
          <a:lstStyle/>
          <a:p>
            <a:fld id="{4DF9A400-BF3A-43E8-9AB3-F4203E04C839}" type="datetimeFigureOut">
              <a:rPr lang="nl-BE" smtClean="0"/>
              <a:t>21/03/2023</a:t>
            </a:fld>
            <a:endParaRPr lang="nl-BE"/>
          </a:p>
        </p:txBody>
      </p:sp>
      <p:sp>
        <p:nvSpPr>
          <p:cNvPr id="3" name="Tijdelijke aanduiding voor voettekst 2">
            <a:extLst>
              <a:ext uri="{FF2B5EF4-FFF2-40B4-BE49-F238E27FC236}">
                <a16:creationId xmlns:a16="http://schemas.microsoft.com/office/drawing/2014/main" id="{BC1E82E0-AC33-4072-A88C-E103F8526170}"/>
              </a:ext>
            </a:extLst>
          </p:cNvPr>
          <p:cNvSpPr>
            <a:spLocks noGrp="1"/>
          </p:cNvSpPr>
          <p:nvPr>
            <p:ph type="ftr" sz="quarter" idx="11"/>
          </p:nvPr>
        </p:nvSpPr>
        <p:spPr/>
        <p:txBody>
          <a:bodyPr/>
          <a:lstStyle/>
          <a:p>
            <a:endParaRPr lang="nl-BE"/>
          </a:p>
        </p:txBody>
      </p:sp>
      <p:sp>
        <p:nvSpPr>
          <p:cNvPr id="4" name="Tijdelijke aanduiding voor dianummer 3">
            <a:extLst>
              <a:ext uri="{FF2B5EF4-FFF2-40B4-BE49-F238E27FC236}">
                <a16:creationId xmlns:a16="http://schemas.microsoft.com/office/drawing/2014/main" id="{8930374B-430C-4789-8ACD-38B3EB9D1700}"/>
              </a:ext>
            </a:extLst>
          </p:cNvPr>
          <p:cNvSpPr>
            <a:spLocks noGrp="1"/>
          </p:cNvSpPr>
          <p:nvPr>
            <p:ph type="sldNum" sz="quarter" idx="12"/>
          </p:nvPr>
        </p:nvSpPr>
        <p:spPr/>
        <p:txBody>
          <a:bodyPr/>
          <a:lstStyle/>
          <a:p>
            <a:fld id="{3ABFD105-FE26-409F-96D5-7E51C2927B87}" type="slidenum">
              <a:rPr lang="nl-BE" smtClean="0"/>
              <a:t>‹nr.›</a:t>
            </a:fld>
            <a:endParaRPr lang="nl-BE"/>
          </a:p>
        </p:txBody>
      </p:sp>
    </p:spTree>
    <p:extLst>
      <p:ext uri="{BB962C8B-B14F-4D97-AF65-F5344CB8AC3E}">
        <p14:creationId xmlns:p14="http://schemas.microsoft.com/office/powerpoint/2010/main" val="1587031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6136553-2125-473C-8997-30E363595EFC}"/>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1AE833C6-586E-440D-BF33-3DE16836F4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a:extLst>
              <a:ext uri="{FF2B5EF4-FFF2-40B4-BE49-F238E27FC236}">
                <a16:creationId xmlns:a16="http://schemas.microsoft.com/office/drawing/2014/main" id="{45A431E7-EB4F-4AB8-8491-E765D60471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951FE410-05CF-42AF-8731-135D7ED68313}"/>
              </a:ext>
            </a:extLst>
          </p:cNvPr>
          <p:cNvSpPr>
            <a:spLocks noGrp="1"/>
          </p:cNvSpPr>
          <p:nvPr>
            <p:ph type="dt" sz="half" idx="10"/>
          </p:nvPr>
        </p:nvSpPr>
        <p:spPr/>
        <p:txBody>
          <a:bodyPr/>
          <a:lstStyle/>
          <a:p>
            <a:fld id="{4DF9A400-BF3A-43E8-9AB3-F4203E04C839}" type="datetimeFigureOut">
              <a:rPr lang="nl-BE" smtClean="0"/>
              <a:t>21/03/2023</a:t>
            </a:fld>
            <a:endParaRPr lang="nl-BE"/>
          </a:p>
        </p:txBody>
      </p:sp>
      <p:sp>
        <p:nvSpPr>
          <p:cNvPr id="6" name="Tijdelijke aanduiding voor voettekst 5">
            <a:extLst>
              <a:ext uri="{FF2B5EF4-FFF2-40B4-BE49-F238E27FC236}">
                <a16:creationId xmlns:a16="http://schemas.microsoft.com/office/drawing/2014/main" id="{9E7954FF-D815-4306-83FE-4AD6C049FE65}"/>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7DBBDC6E-FCF3-4E39-8862-8D2638C09510}"/>
              </a:ext>
            </a:extLst>
          </p:cNvPr>
          <p:cNvSpPr>
            <a:spLocks noGrp="1"/>
          </p:cNvSpPr>
          <p:nvPr>
            <p:ph type="sldNum" sz="quarter" idx="12"/>
          </p:nvPr>
        </p:nvSpPr>
        <p:spPr/>
        <p:txBody>
          <a:bodyPr/>
          <a:lstStyle/>
          <a:p>
            <a:fld id="{3ABFD105-FE26-409F-96D5-7E51C2927B87}" type="slidenum">
              <a:rPr lang="nl-BE" smtClean="0"/>
              <a:t>‹nr.›</a:t>
            </a:fld>
            <a:endParaRPr lang="nl-BE"/>
          </a:p>
        </p:txBody>
      </p:sp>
    </p:spTree>
    <p:extLst>
      <p:ext uri="{BB962C8B-B14F-4D97-AF65-F5344CB8AC3E}">
        <p14:creationId xmlns:p14="http://schemas.microsoft.com/office/powerpoint/2010/main" val="1321313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51CEA0-4803-46C6-9E87-FD42756CD3CB}"/>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afbeelding 2">
            <a:extLst>
              <a:ext uri="{FF2B5EF4-FFF2-40B4-BE49-F238E27FC236}">
                <a16:creationId xmlns:a16="http://schemas.microsoft.com/office/drawing/2014/main" id="{C13908AB-8520-4093-AFE2-04D7A09592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a:extLst>
              <a:ext uri="{FF2B5EF4-FFF2-40B4-BE49-F238E27FC236}">
                <a16:creationId xmlns:a16="http://schemas.microsoft.com/office/drawing/2014/main" id="{A3D252FA-E4E6-4681-95A7-5297968A62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B72048C9-807D-4949-8375-53C5BF909E59}"/>
              </a:ext>
            </a:extLst>
          </p:cNvPr>
          <p:cNvSpPr>
            <a:spLocks noGrp="1"/>
          </p:cNvSpPr>
          <p:nvPr>
            <p:ph type="dt" sz="half" idx="10"/>
          </p:nvPr>
        </p:nvSpPr>
        <p:spPr/>
        <p:txBody>
          <a:bodyPr/>
          <a:lstStyle/>
          <a:p>
            <a:fld id="{4DF9A400-BF3A-43E8-9AB3-F4203E04C839}" type="datetimeFigureOut">
              <a:rPr lang="nl-BE" smtClean="0"/>
              <a:t>21/03/2023</a:t>
            </a:fld>
            <a:endParaRPr lang="nl-BE"/>
          </a:p>
        </p:txBody>
      </p:sp>
      <p:sp>
        <p:nvSpPr>
          <p:cNvPr id="6" name="Tijdelijke aanduiding voor voettekst 5">
            <a:extLst>
              <a:ext uri="{FF2B5EF4-FFF2-40B4-BE49-F238E27FC236}">
                <a16:creationId xmlns:a16="http://schemas.microsoft.com/office/drawing/2014/main" id="{8DE01B7C-0E78-4C53-A276-1D6A32891685}"/>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78947CD9-100A-4FA2-90E5-A5FEA60213F9}"/>
              </a:ext>
            </a:extLst>
          </p:cNvPr>
          <p:cNvSpPr>
            <a:spLocks noGrp="1"/>
          </p:cNvSpPr>
          <p:nvPr>
            <p:ph type="sldNum" sz="quarter" idx="12"/>
          </p:nvPr>
        </p:nvSpPr>
        <p:spPr/>
        <p:txBody>
          <a:bodyPr/>
          <a:lstStyle/>
          <a:p>
            <a:fld id="{3ABFD105-FE26-409F-96D5-7E51C2927B87}" type="slidenum">
              <a:rPr lang="nl-BE" smtClean="0"/>
              <a:t>‹nr.›</a:t>
            </a:fld>
            <a:endParaRPr lang="nl-BE"/>
          </a:p>
        </p:txBody>
      </p:sp>
    </p:spTree>
    <p:extLst>
      <p:ext uri="{BB962C8B-B14F-4D97-AF65-F5344CB8AC3E}">
        <p14:creationId xmlns:p14="http://schemas.microsoft.com/office/powerpoint/2010/main" val="3988439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FF63E2-6463-4ACA-8204-1524C2C53A5A}"/>
              </a:ext>
            </a:extLst>
          </p:cNvPr>
          <p:cNvSpPr>
            <a:spLocks noGrp="1"/>
          </p:cNvSpPr>
          <p:nvPr>
            <p:ph type="title"/>
          </p:nvPr>
        </p:nvSpPr>
        <p:spPr/>
        <p:txBody>
          <a:bodyPr/>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E0EA543B-DEF8-4DBC-83AE-98ABD772E196}"/>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07B41E56-443C-4A5E-9E68-76FE90DC037D}"/>
              </a:ext>
            </a:extLst>
          </p:cNvPr>
          <p:cNvSpPr>
            <a:spLocks noGrp="1"/>
          </p:cNvSpPr>
          <p:nvPr>
            <p:ph type="dt" sz="half" idx="10"/>
          </p:nvPr>
        </p:nvSpPr>
        <p:spPr/>
        <p:txBody>
          <a:bodyPr/>
          <a:lstStyle/>
          <a:p>
            <a:fld id="{4DF9A400-BF3A-43E8-9AB3-F4203E04C839}" type="datetimeFigureOut">
              <a:rPr lang="nl-BE" smtClean="0"/>
              <a:t>21/03/2023</a:t>
            </a:fld>
            <a:endParaRPr lang="nl-BE"/>
          </a:p>
        </p:txBody>
      </p:sp>
      <p:sp>
        <p:nvSpPr>
          <p:cNvPr id="5" name="Tijdelijke aanduiding voor voettekst 4">
            <a:extLst>
              <a:ext uri="{FF2B5EF4-FFF2-40B4-BE49-F238E27FC236}">
                <a16:creationId xmlns:a16="http://schemas.microsoft.com/office/drawing/2014/main" id="{205D6E15-F25C-41D2-A500-EE8ED4C28FC1}"/>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B7FA8FCA-D0FB-4DF8-84C4-725574A39C07}"/>
              </a:ext>
            </a:extLst>
          </p:cNvPr>
          <p:cNvSpPr>
            <a:spLocks noGrp="1"/>
          </p:cNvSpPr>
          <p:nvPr>
            <p:ph type="sldNum" sz="quarter" idx="12"/>
          </p:nvPr>
        </p:nvSpPr>
        <p:spPr/>
        <p:txBody>
          <a:bodyPr/>
          <a:lstStyle/>
          <a:p>
            <a:fld id="{3ABFD105-FE26-409F-96D5-7E51C2927B87}" type="slidenum">
              <a:rPr lang="nl-BE" smtClean="0"/>
              <a:t>‹nr.›</a:t>
            </a:fld>
            <a:endParaRPr lang="nl-BE"/>
          </a:p>
        </p:txBody>
      </p:sp>
    </p:spTree>
    <p:extLst>
      <p:ext uri="{BB962C8B-B14F-4D97-AF65-F5344CB8AC3E}">
        <p14:creationId xmlns:p14="http://schemas.microsoft.com/office/powerpoint/2010/main" val="1552934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5933BB2C-EDBF-4437-A643-6F0830343536}"/>
              </a:ext>
            </a:extLst>
          </p:cNvPr>
          <p:cNvSpPr>
            <a:spLocks noGrp="1"/>
          </p:cNvSpPr>
          <p:nvPr>
            <p:ph type="title" orient="vert"/>
          </p:nvPr>
        </p:nvSpPr>
        <p:spPr>
          <a:xfrm>
            <a:off x="8724900" y="365125"/>
            <a:ext cx="2628900" cy="5811838"/>
          </a:xfrm>
        </p:spPr>
        <p:txBody>
          <a:bodyPr vert="eaVert"/>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EC13BEC1-4F3A-4237-8F2A-5B47457FDEB5}"/>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83725471-16A9-4E16-BA2B-E21B3A9BEE32}"/>
              </a:ext>
            </a:extLst>
          </p:cNvPr>
          <p:cNvSpPr>
            <a:spLocks noGrp="1"/>
          </p:cNvSpPr>
          <p:nvPr>
            <p:ph type="dt" sz="half" idx="10"/>
          </p:nvPr>
        </p:nvSpPr>
        <p:spPr/>
        <p:txBody>
          <a:bodyPr/>
          <a:lstStyle/>
          <a:p>
            <a:fld id="{4DF9A400-BF3A-43E8-9AB3-F4203E04C839}" type="datetimeFigureOut">
              <a:rPr lang="nl-BE" smtClean="0"/>
              <a:t>21/03/2023</a:t>
            </a:fld>
            <a:endParaRPr lang="nl-BE"/>
          </a:p>
        </p:txBody>
      </p:sp>
      <p:sp>
        <p:nvSpPr>
          <p:cNvPr id="5" name="Tijdelijke aanduiding voor voettekst 4">
            <a:extLst>
              <a:ext uri="{FF2B5EF4-FFF2-40B4-BE49-F238E27FC236}">
                <a16:creationId xmlns:a16="http://schemas.microsoft.com/office/drawing/2014/main" id="{DC87FA6D-BA42-4A48-8747-77615AD4C8D9}"/>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8DC8F169-F63E-4A2A-8C91-E3CF1C68F068}"/>
              </a:ext>
            </a:extLst>
          </p:cNvPr>
          <p:cNvSpPr>
            <a:spLocks noGrp="1"/>
          </p:cNvSpPr>
          <p:nvPr>
            <p:ph type="sldNum" sz="quarter" idx="12"/>
          </p:nvPr>
        </p:nvSpPr>
        <p:spPr/>
        <p:txBody>
          <a:bodyPr/>
          <a:lstStyle/>
          <a:p>
            <a:fld id="{3ABFD105-FE26-409F-96D5-7E51C2927B87}" type="slidenum">
              <a:rPr lang="nl-BE" smtClean="0"/>
              <a:t>‹nr.›</a:t>
            </a:fld>
            <a:endParaRPr lang="nl-BE"/>
          </a:p>
        </p:txBody>
      </p:sp>
    </p:spTree>
    <p:extLst>
      <p:ext uri="{BB962C8B-B14F-4D97-AF65-F5344CB8AC3E}">
        <p14:creationId xmlns:p14="http://schemas.microsoft.com/office/powerpoint/2010/main" val="2548118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A189789A-4375-4F73-BBB9-A4D1A33344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55D93031-9B9F-4097-9F7F-C49AF32D42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28B0AEA6-4C94-4668-970B-3CC07E13E6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F9A400-BF3A-43E8-9AB3-F4203E04C839}" type="datetimeFigureOut">
              <a:rPr lang="nl-BE" smtClean="0"/>
              <a:t>21/03/2023</a:t>
            </a:fld>
            <a:endParaRPr lang="nl-BE"/>
          </a:p>
        </p:txBody>
      </p:sp>
      <p:sp>
        <p:nvSpPr>
          <p:cNvPr id="5" name="Tijdelijke aanduiding voor voettekst 4">
            <a:extLst>
              <a:ext uri="{FF2B5EF4-FFF2-40B4-BE49-F238E27FC236}">
                <a16:creationId xmlns:a16="http://schemas.microsoft.com/office/drawing/2014/main" id="{91FF58BF-0E28-44D8-8DEC-BAF21DCBF53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DDF35AA4-B2C2-4B52-A9FB-8C6B6C18F3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BFD105-FE26-409F-96D5-7E51C2927B87}" type="slidenum">
              <a:rPr lang="nl-BE" smtClean="0"/>
              <a:t>‹nr.›</a:t>
            </a:fld>
            <a:endParaRPr lang="nl-BE"/>
          </a:p>
        </p:txBody>
      </p:sp>
    </p:spTree>
    <p:extLst>
      <p:ext uri="{BB962C8B-B14F-4D97-AF65-F5344CB8AC3E}">
        <p14:creationId xmlns:p14="http://schemas.microsoft.com/office/powerpoint/2010/main" val="2325893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nl.wikipedia.org/wiki/Hoornaars" TargetMode="External"/><Relationship Id="rId2" Type="http://schemas.openxmlformats.org/officeDocument/2006/relationships/image" Target="../media/image1.jpg"/><Relationship Id="rId1" Type="http://schemas.openxmlformats.org/officeDocument/2006/relationships/slideLayout" Target="../slideLayouts/slideLayout9.xml"/><Relationship Id="rId5" Type="http://schemas.openxmlformats.org/officeDocument/2006/relationships/hyperlink" Target="https://nl.wikipedia.org/wiki/Invasieve_soort" TargetMode="External"/><Relationship Id="rId4" Type="http://schemas.openxmlformats.org/officeDocument/2006/relationships/hyperlink" Target="https://nl.wikipedia.org/wiki/Zuidoost-Azi%C3%AB"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hyperlink" Target="http://www.vespawatch.be/"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10" name="Titel 9">
            <a:extLst>
              <a:ext uri="{FF2B5EF4-FFF2-40B4-BE49-F238E27FC236}">
                <a16:creationId xmlns:a16="http://schemas.microsoft.com/office/drawing/2014/main" id="{DB68C2CD-2299-4AB1-BC59-D7E980291627}"/>
              </a:ext>
            </a:extLst>
          </p:cNvPr>
          <p:cNvSpPr>
            <a:spLocks noGrp="1"/>
          </p:cNvSpPr>
          <p:nvPr>
            <p:ph type="title"/>
          </p:nvPr>
        </p:nvSpPr>
        <p:spPr>
          <a:xfrm>
            <a:off x="7467392" y="648587"/>
            <a:ext cx="4087306" cy="1482753"/>
          </a:xfrm>
        </p:spPr>
        <p:txBody>
          <a:bodyPr vert="horz" lIns="91440" tIns="45720" rIns="91440" bIns="45720" rtlCol="0" anchor="b">
            <a:noAutofit/>
          </a:bodyPr>
          <a:lstStyle/>
          <a:p>
            <a:pPr algn="ctr"/>
            <a:r>
              <a:rPr lang="en-US" sz="5400" b="1" dirty="0">
                <a:latin typeface="+mn-lt"/>
              </a:rPr>
              <a:t>AZIATISCHE</a:t>
            </a:r>
            <a:br>
              <a:rPr lang="en-US" sz="5400" b="1" dirty="0">
                <a:latin typeface="+mn-lt"/>
              </a:rPr>
            </a:br>
            <a:r>
              <a:rPr lang="en-US" sz="5400" b="1" dirty="0">
                <a:latin typeface="+mn-lt"/>
              </a:rPr>
              <a:t>HOORNAAR</a:t>
            </a:r>
          </a:p>
        </p:txBody>
      </p:sp>
      <p:sp>
        <p:nvSpPr>
          <p:cNvPr id="18" name="Freeform: Shape 17">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3" name="Tijdelijke aanduiding voor inhoud 12">
            <a:extLst>
              <a:ext uri="{FF2B5EF4-FFF2-40B4-BE49-F238E27FC236}">
                <a16:creationId xmlns:a16="http://schemas.microsoft.com/office/drawing/2014/main" id="{D84FF505-8D68-4FC7-AD56-3F3A28AA9A4E}"/>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l="14939" r="14939"/>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2" name="Tekstvak 1">
            <a:extLst>
              <a:ext uri="{FF2B5EF4-FFF2-40B4-BE49-F238E27FC236}">
                <a16:creationId xmlns:a16="http://schemas.microsoft.com/office/drawing/2014/main" id="{28879D0A-4486-4332-9448-54F7273DEC15}"/>
              </a:ext>
            </a:extLst>
          </p:cNvPr>
          <p:cNvSpPr txBox="1"/>
          <p:nvPr/>
        </p:nvSpPr>
        <p:spPr>
          <a:xfrm>
            <a:off x="9381506" y="5965779"/>
            <a:ext cx="2576947" cy="461665"/>
          </a:xfrm>
          <a:prstGeom prst="rect">
            <a:avLst/>
          </a:prstGeom>
          <a:noFill/>
        </p:spPr>
        <p:txBody>
          <a:bodyPr wrap="square" rtlCol="0">
            <a:spAutoFit/>
          </a:bodyPr>
          <a:lstStyle/>
          <a:p>
            <a:r>
              <a:rPr lang="nl-BE" sz="2400" b="1" dirty="0" err="1"/>
              <a:t>Tuinhier</a:t>
            </a:r>
            <a:r>
              <a:rPr lang="nl-BE" sz="2400" dirty="0"/>
              <a:t> Waregem</a:t>
            </a:r>
          </a:p>
        </p:txBody>
      </p:sp>
      <p:pic>
        <p:nvPicPr>
          <p:cNvPr id="3" name="Google Shape;99;p1" descr="2 logo afd Waregem koninklijk.jpg">
            <a:extLst>
              <a:ext uri="{FF2B5EF4-FFF2-40B4-BE49-F238E27FC236}">
                <a16:creationId xmlns:a16="http://schemas.microsoft.com/office/drawing/2014/main" id="{D966F835-7669-71BE-65CA-324C1F8C0B8C}"/>
              </a:ext>
            </a:extLst>
          </p:cNvPr>
          <p:cNvPicPr preferRelativeResize="0"/>
          <p:nvPr/>
        </p:nvPicPr>
        <p:blipFill rotWithShape="1">
          <a:blip r:embed="rId3">
            <a:alphaModFix/>
          </a:blip>
          <a:srcRect/>
          <a:stretch/>
        </p:blipFill>
        <p:spPr>
          <a:xfrm>
            <a:off x="8195599" y="4071094"/>
            <a:ext cx="3666125" cy="2592173"/>
          </a:xfrm>
          <a:prstGeom prst="rect">
            <a:avLst/>
          </a:prstGeom>
          <a:noFill/>
          <a:ln>
            <a:noFill/>
          </a:ln>
        </p:spPr>
      </p:pic>
    </p:spTree>
    <p:extLst>
      <p:ext uri="{BB962C8B-B14F-4D97-AF65-F5344CB8AC3E}">
        <p14:creationId xmlns:p14="http://schemas.microsoft.com/office/powerpoint/2010/main" val="213259660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accent6"/>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31563D">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 name="Titel 1">
            <a:extLst>
              <a:ext uri="{FF2B5EF4-FFF2-40B4-BE49-F238E27FC236}">
                <a16:creationId xmlns:a16="http://schemas.microsoft.com/office/drawing/2014/main" id="{21C555D7-375F-459E-95F0-6044723FEF94}"/>
              </a:ext>
            </a:extLst>
          </p:cNvPr>
          <p:cNvSpPr>
            <a:spLocks noGrp="1"/>
          </p:cNvSpPr>
          <p:nvPr>
            <p:ph type="title"/>
          </p:nvPr>
        </p:nvSpPr>
        <p:spPr>
          <a:xfrm>
            <a:off x="321732" y="321731"/>
            <a:ext cx="7064121" cy="1964265"/>
          </a:xfrm>
        </p:spPr>
        <p:txBody>
          <a:bodyPr vert="horz" lIns="91440" tIns="45720" rIns="91440" bIns="45720" rtlCol="0" anchor="ctr">
            <a:normAutofit/>
          </a:bodyPr>
          <a:lstStyle/>
          <a:p>
            <a:r>
              <a:rPr lang="en-US" sz="4400" dirty="0">
                <a:solidFill>
                  <a:srgbClr val="FFFFFF"/>
                </a:solidFill>
              </a:rPr>
              <a:t>    </a:t>
            </a:r>
            <a:r>
              <a:rPr lang="en-US" sz="4800" b="1" u="sng" dirty="0">
                <a:solidFill>
                  <a:srgbClr val="FFFFFF"/>
                </a:solidFill>
                <a:latin typeface="+mn-lt"/>
              </a:rPr>
              <a:t>WAT IS EEN AZIATISCHE</a:t>
            </a:r>
            <a:br>
              <a:rPr lang="en-US" sz="4400" b="1" u="sng" dirty="0">
                <a:solidFill>
                  <a:srgbClr val="FFFFFF"/>
                </a:solidFill>
                <a:latin typeface="+mn-lt"/>
              </a:rPr>
            </a:br>
            <a:r>
              <a:rPr lang="en-US" sz="4400" b="1" dirty="0">
                <a:solidFill>
                  <a:srgbClr val="FFFFFF"/>
                </a:solidFill>
                <a:latin typeface="+mn-lt"/>
              </a:rPr>
              <a:t>		</a:t>
            </a:r>
            <a:r>
              <a:rPr lang="en-US" sz="4400" b="1" u="sng" dirty="0">
                <a:solidFill>
                  <a:srgbClr val="FFFFFF"/>
                </a:solidFill>
                <a:latin typeface="+mn-lt"/>
              </a:rPr>
              <a:t>HOORNAAR?</a:t>
            </a:r>
            <a:endParaRPr lang="en-US" sz="4400" b="1" u="sng" dirty="0">
              <a:solidFill>
                <a:srgbClr val="FFFFFF"/>
              </a:solidFill>
            </a:endParaRPr>
          </a:p>
        </p:txBody>
      </p:sp>
      <p:pic>
        <p:nvPicPr>
          <p:cNvPr id="7" name="Tijdelijke aanduiding voor afbeelding 6">
            <a:extLst>
              <a:ext uri="{FF2B5EF4-FFF2-40B4-BE49-F238E27FC236}">
                <a16:creationId xmlns:a16="http://schemas.microsoft.com/office/drawing/2014/main" id="{2C3587E0-8D40-4020-8783-4688F821DB26}"/>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7756" b="7756"/>
          <a:stretch/>
        </p:blipFill>
        <p:spPr>
          <a:xfrm>
            <a:off x="327547" y="2454903"/>
            <a:ext cx="7058306" cy="4080254"/>
          </a:xfrm>
          <a:prstGeom prst="rect">
            <a:avLst/>
          </a:prstGeom>
        </p:spPr>
      </p:pic>
      <p:sp>
        <p:nvSpPr>
          <p:cNvPr id="21" name="Rectangle 2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5" name="Tijdelijke aanduiding voor tekst 4">
            <a:extLst>
              <a:ext uri="{FF2B5EF4-FFF2-40B4-BE49-F238E27FC236}">
                <a16:creationId xmlns:a16="http://schemas.microsoft.com/office/drawing/2014/main" id="{25ACD034-2826-46C1-A393-388B41E39A1D}"/>
              </a:ext>
            </a:extLst>
          </p:cNvPr>
          <p:cNvSpPr>
            <a:spLocks noGrp="1"/>
          </p:cNvSpPr>
          <p:nvPr>
            <p:ph type="body" sz="half" idx="2"/>
          </p:nvPr>
        </p:nvSpPr>
        <p:spPr>
          <a:xfrm>
            <a:off x="7551160" y="321731"/>
            <a:ext cx="4313293" cy="6213426"/>
          </a:xfrm>
        </p:spPr>
        <p:txBody>
          <a:bodyPr vert="horz" lIns="91440" tIns="45720" rIns="91440" bIns="45720" rtlCol="0" anchor="ctr">
            <a:normAutofit/>
          </a:bodyPr>
          <a:lstStyle/>
          <a:p>
            <a:r>
              <a:rPr lang="nl-BE" sz="2800" b="0" i="0" dirty="0">
                <a:solidFill>
                  <a:schemeClr val="bg1"/>
                </a:solidFill>
                <a:effectLst/>
              </a:rPr>
              <a:t>De </a:t>
            </a:r>
            <a:r>
              <a:rPr lang="nl-BE" sz="2800" b="1" i="0" dirty="0">
                <a:solidFill>
                  <a:schemeClr val="bg1"/>
                </a:solidFill>
                <a:effectLst/>
              </a:rPr>
              <a:t>Aziatische hoornaar</a:t>
            </a:r>
            <a:r>
              <a:rPr lang="nl-BE" sz="2800" b="0" i="0" dirty="0">
                <a:solidFill>
                  <a:schemeClr val="bg1"/>
                </a:solidFill>
                <a:effectLst/>
              </a:rPr>
              <a:t> (</a:t>
            </a:r>
            <a:r>
              <a:rPr lang="nl-BE" sz="2800" b="0" i="1" dirty="0">
                <a:solidFill>
                  <a:schemeClr val="bg1"/>
                </a:solidFill>
                <a:effectLst/>
              </a:rPr>
              <a:t>Vespa </a:t>
            </a:r>
            <a:r>
              <a:rPr lang="nl-BE" sz="2800" b="0" i="1" dirty="0" err="1">
                <a:solidFill>
                  <a:schemeClr val="bg1"/>
                </a:solidFill>
                <a:effectLst/>
              </a:rPr>
              <a:t>velutina</a:t>
            </a:r>
            <a:r>
              <a:rPr lang="nl-BE" sz="2800" b="0" i="0" dirty="0">
                <a:solidFill>
                  <a:schemeClr val="bg1"/>
                </a:solidFill>
                <a:effectLst/>
              </a:rPr>
              <a:t>) is een wesp die behoort tot het geslacht van de </a:t>
            </a:r>
            <a:r>
              <a:rPr lang="nl-BE" sz="2800" b="0" i="0" u="none" strike="noStrike" dirty="0">
                <a:solidFill>
                  <a:schemeClr val="bg1"/>
                </a:solidFill>
                <a:effectLst/>
                <a:hlinkClick r:id="rId3" tooltip="Hoornaars">
                  <a:extLst>
                    <a:ext uri="{A12FA001-AC4F-418D-AE19-62706E023703}">
                      <ahyp:hlinkClr xmlns:ahyp="http://schemas.microsoft.com/office/drawing/2018/hyperlinkcolor" val="tx"/>
                    </a:ext>
                  </a:extLst>
                </a:hlinkClick>
              </a:rPr>
              <a:t>hoornaars</a:t>
            </a:r>
            <a:r>
              <a:rPr lang="nl-BE" sz="2800" b="0" i="0" dirty="0">
                <a:solidFill>
                  <a:schemeClr val="bg1"/>
                </a:solidFill>
                <a:effectLst/>
              </a:rPr>
              <a:t>. </a:t>
            </a:r>
          </a:p>
          <a:p>
            <a:endParaRPr lang="nl-BE" sz="2800" b="0" i="0" dirty="0">
              <a:solidFill>
                <a:schemeClr val="bg1"/>
              </a:solidFill>
              <a:effectLst/>
            </a:endParaRPr>
          </a:p>
          <a:p>
            <a:r>
              <a:rPr lang="nl-BE" sz="2800" b="0" i="0" dirty="0">
                <a:solidFill>
                  <a:schemeClr val="bg1"/>
                </a:solidFill>
                <a:effectLst/>
              </a:rPr>
              <a:t>De Aziatische hoornaar komt van nature voor in delen van </a:t>
            </a:r>
            <a:r>
              <a:rPr lang="nl-BE" sz="2800" b="0" i="0" u="none" strike="noStrike" dirty="0">
                <a:solidFill>
                  <a:schemeClr val="bg1"/>
                </a:solidFill>
                <a:effectLst/>
                <a:hlinkClick r:id="rId4" tooltip="Zuidoost-Azië">
                  <a:extLst>
                    <a:ext uri="{A12FA001-AC4F-418D-AE19-62706E023703}">
                      <ahyp:hlinkClr xmlns:ahyp="http://schemas.microsoft.com/office/drawing/2018/hyperlinkcolor" val="tx"/>
                    </a:ext>
                  </a:extLst>
                </a:hlinkClick>
              </a:rPr>
              <a:t>Zuidoost-Azië</a:t>
            </a:r>
            <a:r>
              <a:rPr lang="nl-BE" sz="2800" b="0" i="0" dirty="0">
                <a:solidFill>
                  <a:schemeClr val="bg1"/>
                </a:solidFill>
                <a:effectLst/>
              </a:rPr>
              <a:t>. Sinds 2017 komt de soort voor als een </a:t>
            </a:r>
            <a:r>
              <a:rPr lang="nl-BE" sz="2800" b="0" i="0" u="none" strike="noStrike" dirty="0">
                <a:solidFill>
                  <a:schemeClr val="bg1"/>
                </a:solidFill>
                <a:effectLst/>
                <a:hlinkClick r:id="rId5" tooltip="Invasieve soort">
                  <a:extLst>
                    <a:ext uri="{A12FA001-AC4F-418D-AE19-62706E023703}">
                      <ahyp:hlinkClr xmlns:ahyp="http://schemas.microsoft.com/office/drawing/2018/hyperlinkcolor" val="tx"/>
                    </a:ext>
                  </a:extLst>
                </a:hlinkClick>
              </a:rPr>
              <a:t>invasieve exoot</a:t>
            </a:r>
            <a:r>
              <a:rPr lang="nl-BE" sz="2800" b="0" i="0" dirty="0">
                <a:solidFill>
                  <a:schemeClr val="bg1"/>
                </a:solidFill>
                <a:effectLst/>
              </a:rPr>
              <a:t> in andere landen</a:t>
            </a:r>
            <a:endParaRPr lang="en-US" sz="2800" dirty="0">
              <a:solidFill>
                <a:schemeClr val="bg1"/>
              </a:solidFill>
            </a:endParaRPr>
          </a:p>
        </p:txBody>
      </p:sp>
    </p:spTree>
    <p:extLst>
      <p:ext uri="{BB962C8B-B14F-4D97-AF65-F5344CB8AC3E}">
        <p14:creationId xmlns:p14="http://schemas.microsoft.com/office/powerpoint/2010/main" val="1708699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accent6"/>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31563D">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 name="Titel 1">
            <a:extLst>
              <a:ext uri="{FF2B5EF4-FFF2-40B4-BE49-F238E27FC236}">
                <a16:creationId xmlns:a16="http://schemas.microsoft.com/office/drawing/2014/main" id="{21C555D7-375F-459E-95F0-6044723FEF94}"/>
              </a:ext>
            </a:extLst>
          </p:cNvPr>
          <p:cNvSpPr>
            <a:spLocks noGrp="1"/>
          </p:cNvSpPr>
          <p:nvPr>
            <p:ph type="title"/>
          </p:nvPr>
        </p:nvSpPr>
        <p:spPr>
          <a:xfrm>
            <a:off x="321732" y="321731"/>
            <a:ext cx="7064121" cy="1964265"/>
          </a:xfrm>
        </p:spPr>
        <p:txBody>
          <a:bodyPr vert="horz" lIns="91440" tIns="45720" rIns="91440" bIns="45720" rtlCol="0" anchor="ctr">
            <a:normAutofit/>
          </a:bodyPr>
          <a:lstStyle/>
          <a:p>
            <a:r>
              <a:rPr lang="en-US" sz="4400" dirty="0">
                <a:solidFill>
                  <a:srgbClr val="FFFFFF"/>
                </a:solidFill>
              </a:rPr>
              <a:t>    </a:t>
            </a:r>
            <a:r>
              <a:rPr lang="en-US" sz="4800" b="1" u="sng" dirty="0">
                <a:solidFill>
                  <a:srgbClr val="FFFFFF"/>
                </a:solidFill>
                <a:latin typeface="+mn-lt"/>
              </a:rPr>
              <a:t>HOE HERKEN JE EEN AZIATISCHE </a:t>
            </a:r>
            <a:r>
              <a:rPr lang="en-US" sz="4400" b="1" u="sng" dirty="0">
                <a:solidFill>
                  <a:srgbClr val="FFFFFF"/>
                </a:solidFill>
                <a:latin typeface="+mn-lt"/>
              </a:rPr>
              <a:t>HOORNAAR?</a:t>
            </a:r>
            <a:endParaRPr lang="en-US" sz="4400" b="1" u="sng" dirty="0">
              <a:solidFill>
                <a:srgbClr val="FFFFFF"/>
              </a:solidFill>
            </a:endParaRPr>
          </a:p>
        </p:txBody>
      </p:sp>
      <p:pic>
        <p:nvPicPr>
          <p:cNvPr id="7" name="Tijdelijke aanduiding voor afbeelding 6">
            <a:extLst>
              <a:ext uri="{FF2B5EF4-FFF2-40B4-BE49-F238E27FC236}">
                <a16:creationId xmlns:a16="http://schemas.microsoft.com/office/drawing/2014/main" id="{2C3587E0-8D40-4020-8783-4688F821DB26}"/>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1231" b="1231"/>
          <a:stretch/>
        </p:blipFill>
        <p:spPr>
          <a:xfrm>
            <a:off x="327547" y="2454903"/>
            <a:ext cx="7058306" cy="4080254"/>
          </a:xfrm>
          <a:prstGeom prst="rect">
            <a:avLst/>
          </a:prstGeom>
        </p:spPr>
      </p:pic>
      <p:sp>
        <p:nvSpPr>
          <p:cNvPr id="21" name="Rectangle 2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5" name="Tijdelijke aanduiding voor tekst 4">
            <a:extLst>
              <a:ext uri="{FF2B5EF4-FFF2-40B4-BE49-F238E27FC236}">
                <a16:creationId xmlns:a16="http://schemas.microsoft.com/office/drawing/2014/main" id="{25ACD034-2826-46C1-A393-388B41E39A1D}"/>
              </a:ext>
            </a:extLst>
          </p:cNvPr>
          <p:cNvSpPr>
            <a:spLocks noGrp="1"/>
          </p:cNvSpPr>
          <p:nvPr>
            <p:ph type="body" sz="half" idx="2"/>
          </p:nvPr>
        </p:nvSpPr>
        <p:spPr>
          <a:xfrm>
            <a:off x="7551160" y="321731"/>
            <a:ext cx="4313293" cy="6213426"/>
          </a:xfrm>
        </p:spPr>
        <p:txBody>
          <a:bodyPr vert="horz" lIns="91440" tIns="45720" rIns="91440" bIns="45720" rtlCol="0" anchor="ctr">
            <a:normAutofit fontScale="92500" lnSpcReduction="10000"/>
          </a:bodyPr>
          <a:lstStyle/>
          <a:p>
            <a:r>
              <a:rPr lang="nl-BE" sz="3200" b="0" i="0" dirty="0">
                <a:solidFill>
                  <a:schemeClr val="bg1"/>
                </a:solidFill>
                <a:effectLst/>
              </a:rPr>
              <a:t>De </a:t>
            </a:r>
            <a:r>
              <a:rPr lang="nl-BE" sz="3200" b="1" i="0" dirty="0">
                <a:solidFill>
                  <a:schemeClr val="bg1"/>
                </a:solidFill>
                <a:effectLst/>
              </a:rPr>
              <a:t>Aziatische hoornaar</a:t>
            </a:r>
            <a:r>
              <a:rPr lang="nl-BE" sz="3200" b="0" i="0" dirty="0">
                <a:solidFill>
                  <a:schemeClr val="bg1"/>
                </a:solidFill>
                <a:effectLst/>
              </a:rPr>
              <a:t> is goed te </a:t>
            </a:r>
            <a:r>
              <a:rPr lang="nl-BE" sz="3200" b="1" i="0" dirty="0">
                <a:solidFill>
                  <a:schemeClr val="bg1"/>
                </a:solidFill>
                <a:effectLst/>
              </a:rPr>
              <a:t>herkennen</a:t>
            </a:r>
            <a:r>
              <a:rPr lang="nl-BE" sz="3200" b="0" i="0" dirty="0">
                <a:solidFill>
                  <a:schemeClr val="bg1"/>
                </a:solidFill>
                <a:effectLst/>
              </a:rPr>
              <a:t> aan zijn volledig zwarte borststuk. Ook de poten zijn zwart, maar de </a:t>
            </a:r>
            <a:r>
              <a:rPr lang="nl-BE" sz="3200" b="0" i="0" dirty="0">
                <a:solidFill>
                  <a:srgbClr val="FF0000"/>
                </a:solidFill>
                <a:effectLst/>
              </a:rPr>
              <a:t>uiteinden van de poten zijn knalgeel</a:t>
            </a:r>
            <a:r>
              <a:rPr lang="nl-BE" sz="3200" b="0" i="0" dirty="0">
                <a:solidFill>
                  <a:schemeClr val="bg1"/>
                </a:solidFill>
                <a:effectLst/>
              </a:rPr>
              <a:t>. Op het achterlijf is aan de voorzijde een smalle gele band te zien. Verder naar achter is een dikkere gele band zichtbaar.</a:t>
            </a:r>
          </a:p>
          <a:p>
            <a:r>
              <a:rPr lang="nl-BE" sz="3200" b="0" i="0" dirty="0">
                <a:solidFill>
                  <a:schemeClr val="bg1"/>
                </a:solidFill>
                <a:effectLst/>
              </a:rPr>
              <a:t>De koninginnen kunnen tot 3 cm lang worden, de werksters tot 2 </a:t>
            </a:r>
            <a:r>
              <a:rPr lang="nl-BE" sz="3200" dirty="0">
                <a:solidFill>
                  <a:schemeClr val="bg1"/>
                </a:solidFill>
              </a:rPr>
              <a:t>cm </a:t>
            </a:r>
            <a:r>
              <a:rPr lang="nl-BE" sz="3200" b="0" i="0" dirty="0">
                <a:solidFill>
                  <a:schemeClr val="bg1"/>
                </a:solidFill>
                <a:effectLst/>
              </a:rPr>
              <a:t>en de mannetjes tot 2,5 cm</a:t>
            </a:r>
            <a:endParaRPr lang="en-US" sz="2800" dirty="0">
              <a:solidFill>
                <a:schemeClr val="bg1"/>
              </a:solidFill>
            </a:endParaRPr>
          </a:p>
        </p:txBody>
      </p:sp>
    </p:spTree>
    <p:extLst>
      <p:ext uri="{BB962C8B-B14F-4D97-AF65-F5344CB8AC3E}">
        <p14:creationId xmlns:p14="http://schemas.microsoft.com/office/powerpoint/2010/main" val="765943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accent6"/>
        </a:solidFill>
        <a:effectLst/>
      </p:bgPr>
    </p:bg>
    <p:spTree>
      <p:nvGrpSpPr>
        <p:cNvPr id="1" name=""/>
        <p:cNvGrpSpPr/>
        <p:nvPr/>
      </p:nvGrpSpPr>
      <p:grpSpPr>
        <a:xfrm>
          <a:off x="0" y="0"/>
          <a:ext cx="0" cy="0"/>
          <a:chOff x="0" y="0"/>
          <a:chExt cx="0" cy="0"/>
        </a:xfrm>
      </p:grpSpPr>
      <p:sp useBgFill="1">
        <p:nvSpPr>
          <p:cNvPr id="2" name="Titel 1">
            <a:extLst>
              <a:ext uri="{FF2B5EF4-FFF2-40B4-BE49-F238E27FC236}">
                <a16:creationId xmlns:a16="http://schemas.microsoft.com/office/drawing/2014/main" id="{21C555D7-375F-459E-95F0-6044723FEF94}"/>
              </a:ext>
            </a:extLst>
          </p:cNvPr>
          <p:cNvSpPr>
            <a:spLocks noGrp="1"/>
          </p:cNvSpPr>
          <p:nvPr>
            <p:ph type="title"/>
          </p:nvPr>
        </p:nvSpPr>
        <p:spPr>
          <a:xfrm>
            <a:off x="613558" y="365126"/>
            <a:ext cx="10740242" cy="676866"/>
          </a:xfrm>
        </p:spPr>
        <p:txBody>
          <a:bodyPr vert="horz" lIns="91440" tIns="45720" rIns="91440" bIns="45720" rtlCol="0" anchor="ctr">
            <a:normAutofit fontScale="90000"/>
          </a:bodyPr>
          <a:lstStyle/>
          <a:p>
            <a:pPr algn="ctr"/>
            <a:r>
              <a:rPr lang="en-US" sz="4400" dirty="0">
                <a:solidFill>
                  <a:srgbClr val="FFFFFF"/>
                </a:solidFill>
              </a:rPr>
              <a:t>    </a:t>
            </a:r>
            <a:r>
              <a:rPr lang="en-US" sz="4800" b="1" u="sng" dirty="0">
                <a:solidFill>
                  <a:srgbClr val="FFFFFF"/>
                </a:solidFill>
                <a:latin typeface="+mn-lt"/>
              </a:rPr>
              <a:t>HOE GEVAARLIJK IS DEZE WESP?</a:t>
            </a:r>
            <a:endParaRPr lang="en-US" sz="4400" b="1" dirty="0">
              <a:solidFill>
                <a:srgbClr val="FFFFFF"/>
              </a:solidFill>
            </a:endParaRPr>
          </a:p>
        </p:txBody>
      </p:sp>
      <p:sp>
        <p:nvSpPr>
          <p:cNvPr id="8" name="Tekstvak 7">
            <a:extLst>
              <a:ext uri="{FF2B5EF4-FFF2-40B4-BE49-F238E27FC236}">
                <a16:creationId xmlns:a16="http://schemas.microsoft.com/office/drawing/2014/main" id="{AE6A8822-0416-41B9-8E45-0F38AB01E3FD}"/>
              </a:ext>
            </a:extLst>
          </p:cNvPr>
          <p:cNvSpPr txBox="1"/>
          <p:nvPr/>
        </p:nvSpPr>
        <p:spPr>
          <a:xfrm>
            <a:off x="202019" y="1488668"/>
            <a:ext cx="11827685" cy="5632311"/>
          </a:xfrm>
          <a:prstGeom prst="rect">
            <a:avLst/>
          </a:prstGeom>
          <a:noFill/>
        </p:spPr>
        <p:txBody>
          <a:bodyPr wrap="square" rtlCol="0">
            <a:spAutoFit/>
          </a:bodyPr>
          <a:lstStyle/>
          <a:p>
            <a:r>
              <a:rPr lang="nl-BE" sz="3600" i="0" dirty="0">
                <a:solidFill>
                  <a:schemeClr val="bg1"/>
                </a:solidFill>
                <a:effectLst/>
              </a:rPr>
              <a:t>De hoornaar is in principe niet gevaarlijk. Door zijn grote angel zijn de steken pijnlijker dan die van een gewone wesp, toch is het gif minder krachtig en daardoor minder gevaarlijk</a:t>
            </a:r>
            <a:r>
              <a:rPr lang="nl-BE" sz="3600" b="0" i="0" dirty="0">
                <a:solidFill>
                  <a:schemeClr val="bg1"/>
                </a:solidFill>
                <a:effectLst/>
              </a:rPr>
              <a:t>. Een hoornaar komt niet zomaar op je af; pas wanneer je binnen vijf meter van een hoornaarsnest komt, slaat het insect alarm en zijn ze </a:t>
            </a:r>
            <a:r>
              <a:rPr lang="nl-BE" sz="3600" b="1" i="0" dirty="0">
                <a:solidFill>
                  <a:srgbClr val="FF0000"/>
                </a:solidFill>
                <a:effectLst/>
              </a:rPr>
              <a:t>extreem agressief. </a:t>
            </a:r>
            <a:r>
              <a:rPr lang="nl-BE" sz="3600" dirty="0">
                <a:solidFill>
                  <a:schemeClr val="bg1"/>
                </a:solidFill>
              </a:rPr>
              <a:t>Dus zelf nooit een nest proberen</a:t>
            </a:r>
          </a:p>
          <a:p>
            <a:r>
              <a:rPr lang="nl-BE" sz="3600" dirty="0">
                <a:solidFill>
                  <a:schemeClr val="bg1"/>
                </a:solidFill>
              </a:rPr>
              <a:t>u</a:t>
            </a:r>
            <a:r>
              <a:rPr lang="nl-BE" sz="3600" i="0" dirty="0">
                <a:solidFill>
                  <a:schemeClr val="bg1"/>
                </a:solidFill>
                <a:effectLst/>
              </a:rPr>
              <a:t>it te roeien!</a:t>
            </a:r>
            <a:endParaRPr lang="nl-BE" sz="3600" i="0" dirty="0">
              <a:solidFill>
                <a:srgbClr val="FF0000"/>
              </a:solidFill>
              <a:effectLst/>
            </a:endParaRPr>
          </a:p>
          <a:p>
            <a:r>
              <a:rPr lang="nl-BE" sz="3600" b="1" i="0" dirty="0">
                <a:solidFill>
                  <a:schemeClr val="bg1"/>
                </a:solidFill>
                <a:effectLst/>
              </a:rPr>
              <a:t>Alleen als u allergisch bent</a:t>
            </a:r>
            <a:r>
              <a:rPr lang="nl-BE" sz="3600" b="0" i="0" dirty="0">
                <a:solidFill>
                  <a:schemeClr val="bg1"/>
                </a:solidFill>
                <a:effectLst/>
              </a:rPr>
              <a:t>. Neem in dat geval zo snel mogelijk contact op met een arts. </a:t>
            </a:r>
          </a:p>
          <a:p>
            <a:endParaRPr lang="nl-BE" sz="3600" b="1" dirty="0">
              <a:solidFill>
                <a:schemeClr val="bg1"/>
              </a:solidFill>
            </a:endParaRPr>
          </a:p>
        </p:txBody>
      </p:sp>
    </p:spTree>
    <p:extLst>
      <p:ext uri="{BB962C8B-B14F-4D97-AF65-F5344CB8AC3E}">
        <p14:creationId xmlns:p14="http://schemas.microsoft.com/office/powerpoint/2010/main" val="1077325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chemeClr val="accent6"/>
        </a:solidFill>
        <a:effectLst/>
      </p:bgPr>
    </p:bg>
    <p:spTree>
      <p:nvGrpSpPr>
        <p:cNvPr id="1" name=""/>
        <p:cNvGrpSpPr/>
        <p:nvPr/>
      </p:nvGrpSpPr>
      <p:grpSpPr>
        <a:xfrm>
          <a:off x="0" y="0"/>
          <a:ext cx="0" cy="0"/>
          <a:chOff x="0" y="0"/>
          <a:chExt cx="0" cy="0"/>
        </a:xfrm>
      </p:grpSpPr>
      <p:sp useBgFill="1">
        <p:nvSpPr>
          <p:cNvPr id="2" name="Titel 1">
            <a:extLst>
              <a:ext uri="{FF2B5EF4-FFF2-40B4-BE49-F238E27FC236}">
                <a16:creationId xmlns:a16="http://schemas.microsoft.com/office/drawing/2014/main" id="{21C555D7-375F-459E-95F0-6044723FEF94}"/>
              </a:ext>
            </a:extLst>
          </p:cNvPr>
          <p:cNvSpPr>
            <a:spLocks noGrp="1"/>
          </p:cNvSpPr>
          <p:nvPr>
            <p:ph type="title"/>
          </p:nvPr>
        </p:nvSpPr>
        <p:spPr>
          <a:xfrm>
            <a:off x="0" y="163245"/>
            <a:ext cx="12192000" cy="893660"/>
          </a:xfrm>
        </p:spPr>
        <p:txBody>
          <a:bodyPr vert="horz" lIns="91440" tIns="45720" rIns="91440" bIns="45720" rtlCol="0" anchor="ctr">
            <a:normAutofit fontScale="90000"/>
          </a:bodyPr>
          <a:lstStyle/>
          <a:p>
            <a:pPr algn="ctr"/>
            <a:r>
              <a:rPr lang="en-US" sz="4400" dirty="0">
                <a:solidFill>
                  <a:srgbClr val="FFFFFF"/>
                </a:solidFill>
              </a:rPr>
              <a:t>    </a:t>
            </a:r>
            <a:r>
              <a:rPr lang="en-US" sz="5400" b="1" u="sng" dirty="0">
                <a:solidFill>
                  <a:srgbClr val="FFFFFF"/>
                </a:solidFill>
                <a:latin typeface="+mn-lt"/>
              </a:rPr>
              <a:t>WAAR LEEFT DE AZIATISCHE HOORNAAR?</a:t>
            </a:r>
          </a:p>
        </p:txBody>
      </p:sp>
      <p:pic>
        <p:nvPicPr>
          <p:cNvPr id="3" name="Tijdelijke aanduiding voor afbeelding 6">
            <a:extLst>
              <a:ext uri="{FF2B5EF4-FFF2-40B4-BE49-F238E27FC236}">
                <a16:creationId xmlns:a16="http://schemas.microsoft.com/office/drawing/2014/main" id="{9A09F6E6-BAD5-4836-A927-DB2AA8D056D4}"/>
              </a:ext>
            </a:extLst>
          </p:cNvPr>
          <p:cNvPicPr>
            <a:picLocks noChangeAspect="1"/>
          </p:cNvPicPr>
          <p:nvPr/>
        </p:nvPicPr>
        <p:blipFill>
          <a:blip r:embed="rId2">
            <a:extLst>
              <a:ext uri="{28A0092B-C50C-407E-A947-70E740481C1C}">
                <a14:useLocalDpi xmlns:a14="http://schemas.microsoft.com/office/drawing/2010/main" val="0"/>
              </a:ext>
            </a:extLst>
          </a:blip>
          <a:srcRect l="16703" r="16703"/>
          <a:stretch/>
        </p:blipFill>
        <p:spPr>
          <a:xfrm>
            <a:off x="-1" y="1286541"/>
            <a:ext cx="3513421" cy="3521586"/>
          </a:xfrm>
          <a:prstGeom prst="rect">
            <a:avLst/>
          </a:prstGeom>
        </p:spPr>
      </p:pic>
      <p:sp>
        <p:nvSpPr>
          <p:cNvPr id="5" name="Tekstvak 4">
            <a:extLst>
              <a:ext uri="{FF2B5EF4-FFF2-40B4-BE49-F238E27FC236}">
                <a16:creationId xmlns:a16="http://schemas.microsoft.com/office/drawing/2014/main" id="{D5EDBCBE-D8D7-4A3B-82F9-3B1C87605A16}"/>
              </a:ext>
            </a:extLst>
          </p:cNvPr>
          <p:cNvSpPr txBox="1"/>
          <p:nvPr/>
        </p:nvSpPr>
        <p:spPr>
          <a:xfrm>
            <a:off x="3513419" y="1084290"/>
            <a:ext cx="8418611" cy="5755422"/>
          </a:xfrm>
          <a:prstGeom prst="rect">
            <a:avLst/>
          </a:prstGeom>
          <a:noFill/>
        </p:spPr>
        <p:txBody>
          <a:bodyPr wrap="square" rtlCol="0">
            <a:spAutoFit/>
          </a:bodyPr>
          <a:lstStyle/>
          <a:p>
            <a:pPr marL="457200" indent="-457200">
              <a:buFontTx/>
              <a:buChar char="-"/>
            </a:pPr>
            <a:r>
              <a:rPr lang="nl-BE" sz="2800" b="0" i="0" dirty="0">
                <a:solidFill>
                  <a:schemeClr val="bg1"/>
                </a:solidFill>
                <a:effectLst/>
              </a:rPr>
              <a:t>In tegenstelling tot de Europese hoornaar maakt de Aziatische hoornaar vrij hangende nesten. De koningin maakt een primair nest ( klein). </a:t>
            </a:r>
            <a:r>
              <a:rPr lang="nl-BE" sz="2800" dirty="0">
                <a:solidFill>
                  <a:schemeClr val="bg1"/>
                </a:solidFill>
              </a:rPr>
              <a:t>In de zomer worden secundaire</a:t>
            </a:r>
            <a:r>
              <a:rPr lang="nl-BE" sz="2800" b="0" i="0" dirty="0">
                <a:solidFill>
                  <a:schemeClr val="bg1"/>
                </a:solidFill>
                <a:effectLst/>
              </a:rPr>
              <a:t> nesten gebouwd, vaak in hoge bomen zoals populieren en zomereiken. Deze zijn vaak elliptisch van vorm en hebben een diameter van </a:t>
            </a:r>
            <a:r>
              <a:rPr lang="nl-BE" sz="2800" b="0" i="0" dirty="0">
                <a:solidFill>
                  <a:srgbClr val="FF0000"/>
                </a:solidFill>
                <a:effectLst/>
              </a:rPr>
              <a:t>50 tot 80 cm. </a:t>
            </a:r>
            <a:r>
              <a:rPr lang="nl-BE" sz="2800" b="0" i="0" dirty="0">
                <a:solidFill>
                  <a:schemeClr val="bg1"/>
                </a:solidFill>
                <a:effectLst/>
              </a:rPr>
              <a:t>Nesten worden zowel in landelijke als stedelijke omgevingen teruggevonden. Soms gebruikt de soort ook garages, huizen, poorten en loodsen als nestplaats. Een nest kan meer dan 1000 individuen bevatten en is zo aanzienlijk groter dan dat van de Europese hoornaar.</a:t>
            </a:r>
          </a:p>
          <a:p>
            <a:pPr marL="457200" indent="-457200">
              <a:buFontTx/>
              <a:buChar char="-"/>
            </a:pPr>
            <a:endParaRPr lang="nl-BE" sz="3200" b="1" dirty="0">
              <a:solidFill>
                <a:schemeClr val="bg1"/>
              </a:solidFill>
            </a:endParaRPr>
          </a:p>
        </p:txBody>
      </p:sp>
    </p:spTree>
    <p:extLst>
      <p:ext uri="{BB962C8B-B14F-4D97-AF65-F5344CB8AC3E}">
        <p14:creationId xmlns:p14="http://schemas.microsoft.com/office/powerpoint/2010/main" val="464975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chemeClr val="accent6"/>
        </a:solidFill>
        <a:effectLst/>
      </p:bgPr>
    </p:bg>
    <p:spTree>
      <p:nvGrpSpPr>
        <p:cNvPr id="1" name=""/>
        <p:cNvGrpSpPr/>
        <p:nvPr/>
      </p:nvGrpSpPr>
      <p:grpSpPr>
        <a:xfrm>
          <a:off x="0" y="0"/>
          <a:ext cx="0" cy="0"/>
          <a:chOff x="0" y="0"/>
          <a:chExt cx="0" cy="0"/>
        </a:xfrm>
      </p:grpSpPr>
      <p:sp useBgFill="1">
        <p:nvSpPr>
          <p:cNvPr id="2" name="Titel 1">
            <a:extLst>
              <a:ext uri="{FF2B5EF4-FFF2-40B4-BE49-F238E27FC236}">
                <a16:creationId xmlns:a16="http://schemas.microsoft.com/office/drawing/2014/main" id="{21C555D7-375F-459E-95F0-6044723FEF94}"/>
              </a:ext>
            </a:extLst>
          </p:cNvPr>
          <p:cNvSpPr>
            <a:spLocks noGrp="1"/>
          </p:cNvSpPr>
          <p:nvPr>
            <p:ph type="title"/>
          </p:nvPr>
        </p:nvSpPr>
        <p:spPr>
          <a:xfrm>
            <a:off x="838200" y="139495"/>
            <a:ext cx="10515600" cy="774906"/>
          </a:xfrm>
        </p:spPr>
        <p:txBody>
          <a:bodyPr vert="horz" lIns="91440" tIns="45720" rIns="91440" bIns="45720" rtlCol="0" anchor="ctr">
            <a:normAutofit/>
          </a:bodyPr>
          <a:lstStyle/>
          <a:p>
            <a:pPr algn="ctr"/>
            <a:r>
              <a:rPr lang="en-US" sz="4400" dirty="0">
                <a:solidFill>
                  <a:srgbClr val="FFFFFF"/>
                </a:solidFill>
              </a:rPr>
              <a:t>    </a:t>
            </a:r>
            <a:r>
              <a:rPr lang="en-US" sz="4800" b="1" u="sng" dirty="0">
                <a:solidFill>
                  <a:srgbClr val="FFFFFF"/>
                </a:solidFill>
                <a:latin typeface="+mn-lt"/>
              </a:rPr>
              <a:t>HOE PLANTEN ZE ZICH VOORT?</a:t>
            </a:r>
            <a:endParaRPr lang="en-US" sz="4400" b="1" dirty="0">
              <a:solidFill>
                <a:srgbClr val="FFFFFF"/>
              </a:solidFill>
            </a:endParaRPr>
          </a:p>
        </p:txBody>
      </p:sp>
      <p:pic>
        <p:nvPicPr>
          <p:cNvPr id="4" name="Google Shape;139;p8">
            <a:extLst>
              <a:ext uri="{FF2B5EF4-FFF2-40B4-BE49-F238E27FC236}">
                <a16:creationId xmlns:a16="http://schemas.microsoft.com/office/drawing/2014/main" id="{9E2E611E-7CD3-278A-B0F5-2A94C9DB79E3}"/>
              </a:ext>
            </a:extLst>
          </p:cNvPr>
          <p:cNvPicPr preferRelativeResize="0"/>
          <p:nvPr/>
        </p:nvPicPr>
        <p:blipFill rotWithShape="1">
          <a:blip r:embed="rId2">
            <a:alphaModFix/>
          </a:blip>
          <a:srcRect/>
          <a:stretch/>
        </p:blipFill>
        <p:spPr>
          <a:xfrm>
            <a:off x="138456" y="2214854"/>
            <a:ext cx="3320004" cy="2202974"/>
          </a:xfrm>
          <a:prstGeom prst="rect">
            <a:avLst/>
          </a:prstGeom>
          <a:solidFill>
            <a:srgbClr val="FFFFFF"/>
          </a:solidFill>
          <a:ln>
            <a:noFill/>
          </a:ln>
        </p:spPr>
      </p:pic>
      <p:sp>
        <p:nvSpPr>
          <p:cNvPr id="6" name="Tekstvak 5">
            <a:extLst>
              <a:ext uri="{FF2B5EF4-FFF2-40B4-BE49-F238E27FC236}">
                <a16:creationId xmlns:a16="http://schemas.microsoft.com/office/drawing/2014/main" id="{BEF489FE-5FCC-94C8-331A-C6A16E7769A9}"/>
              </a:ext>
            </a:extLst>
          </p:cNvPr>
          <p:cNvSpPr txBox="1"/>
          <p:nvPr/>
        </p:nvSpPr>
        <p:spPr>
          <a:xfrm>
            <a:off x="3604437" y="914402"/>
            <a:ext cx="8261498" cy="5693866"/>
          </a:xfrm>
          <a:prstGeom prst="rect">
            <a:avLst/>
          </a:prstGeom>
          <a:noFill/>
        </p:spPr>
        <p:txBody>
          <a:bodyPr wrap="square">
            <a:spAutoFit/>
          </a:bodyPr>
          <a:lstStyle/>
          <a:p>
            <a:pPr marL="0" marR="0" lvl="0" indent="0" algn="l" rtl="0">
              <a:spcBef>
                <a:spcPts val="0"/>
              </a:spcBef>
              <a:spcAft>
                <a:spcPts val="0"/>
              </a:spcAft>
              <a:buNone/>
            </a:pPr>
            <a:r>
              <a:rPr lang="nl-BE" sz="2800" dirty="0">
                <a:solidFill>
                  <a:schemeClr val="lt1"/>
                </a:solidFill>
                <a:ea typeface="Calibri"/>
                <a:cs typeface="Calibri"/>
                <a:sym typeface="Calibri"/>
              </a:rPr>
              <a:t>Ze zijn actief van maart/april tot november.</a:t>
            </a:r>
          </a:p>
          <a:p>
            <a:pPr marL="0" marR="0" lvl="0" indent="0" algn="l" rtl="0">
              <a:spcBef>
                <a:spcPts val="0"/>
              </a:spcBef>
              <a:spcAft>
                <a:spcPts val="0"/>
              </a:spcAft>
              <a:buNone/>
            </a:pPr>
            <a:r>
              <a:rPr lang="nl-BE" sz="2800" dirty="0">
                <a:solidFill>
                  <a:schemeClr val="lt1"/>
                </a:solidFill>
                <a:ea typeface="Calibri"/>
                <a:cs typeface="Calibri"/>
                <a:sym typeface="Calibri"/>
              </a:rPr>
              <a:t>Wanneer de temperaturen enkele dagen na elkaar 13 graden bereiken, komen de bevruchte koninginnen uit hun winterslaap. Ze gaan op zoek naar voedsel (suikers) om aan te sterken en een plaats om een primair nest te bouwen. Daar zal de koningin de eerste werksters zelf grootbrengen.</a:t>
            </a:r>
          </a:p>
          <a:p>
            <a:pPr marL="0" marR="0" lvl="0" indent="0" algn="l" rtl="0">
              <a:spcBef>
                <a:spcPts val="0"/>
              </a:spcBef>
              <a:spcAft>
                <a:spcPts val="0"/>
              </a:spcAft>
              <a:buNone/>
            </a:pPr>
            <a:r>
              <a:rPr lang="nl-BE" sz="2800" b="0" i="0" dirty="0">
                <a:solidFill>
                  <a:schemeClr val="lt1"/>
                </a:solidFill>
                <a:ea typeface="Calibri"/>
                <a:cs typeface="Calibri"/>
                <a:sym typeface="Calibri"/>
              </a:rPr>
              <a:t>Aan het begin van de zomer wordt een secundair nest gebouwd, dat uitgroeit tot het effectieve nest met </a:t>
            </a:r>
            <a:r>
              <a:rPr lang="nl-BE" sz="2800" b="1" i="0" dirty="0">
                <a:solidFill>
                  <a:srgbClr val="FF0000"/>
                </a:solidFill>
                <a:ea typeface="Calibri"/>
                <a:cs typeface="Calibri"/>
                <a:sym typeface="Calibri"/>
              </a:rPr>
              <a:t>duizen</a:t>
            </a:r>
            <a:r>
              <a:rPr lang="nl-BE" sz="2800" b="1" dirty="0">
                <a:solidFill>
                  <a:srgbClr val="FF0000"/>
                </a:solidFill>
                <a:ea typeface="Calibri"/>
                <a:cs typeface="Calibri"/>
                <a:sym typeface="Calibri"/>
              </a:rPr>
              <a:t>den werksters</a:t>
            </a:r>
            <a:r>
              <a:rPr lang="nl-BE" sz="2800" b="1" dirty="0">
                <a:solidFill>
                  <a:schemeClr val="lt1"/>
                </a:solidFill>
                <a:ea typeface="Calibri"/>
                <a:cs typeface="Calibri"/>
                <a:sym typeface="Calibri"/>
              </a:rPr>
              <a:t> m</a:t>
            </a:r>
            <a:r>
              <a:rPr lang="nl-BE" sz="2800" dirty="0">
                <a:solidFill>
                  <a:schemeClr val="lt1"/>
                </a:solidFill>
                <a:ea typeface="Calibri"/>
                <a:cs typeface="Calibri"/>
                <a:sym typeface="Calibri"/>
              </a:rPr>
              <a:t>et een piek in </a:t>
            </a:r>
            <a:r>
              <a:rPr lang="nl-BE" sz="2800" dirty="0" err="1">
                <a:solidFill>
                  <a:schemeClr val="lt1"/>
                </a:solidFill>
                <a:ea typeface="Calibri"/>
                <a:cs typeface="Calibri"/>
                <a:sym typeface="Calibri"/>
              </a:rPr>
              <a:t>augsutus</a:t>
            </a:r>
            <a:r>
              <a:rPr lang="nl-BE" sz="2800" dirty="0">
                <a:solidFill>
                  <a:schemeClr val="lt1"/>
                </a:solidFill>
                <a:ea typeface="Calibri"/>
                <a:cs typeface="Calibri"/>
                <a:sym typeface="Calibri"/>
              </a:rPr>
              <a:t> en september</a:t>
            </a:r>
            <a:r>
              <a:rPr lang="nl-BE" sz="2800" b="0" i="0" dirty="0">
                <a:solidFill>
                  <a:schemeClr val="lt1"/>
                </a:solidFill>
                <a:ea typeface="Calibri"/>
                <a:cs typeface="Calibri"/>
                <a:sym typeface="Calibri"/>
              </a:rPr>
              <a:t>. </a:t>
            </a:r>
            <a:r>
              <a:rPr lang="nl-BE" sz="2800" dirty="0">
                <a:solidFill>
                  <a:schemeClr val="lt1"/>
                </a:solidFill>
                <a:ea typeface="Calibri"/>
                <a:cs typeface="Calibri"/>
                <a:sym typeface="Calibri"/>
              </a:rPr>
              <a:t>Deze</a:t>
            </a:r>
            <a:r>
              <a:rPr lang="nl-BE" sz="2800" b="0" i="0" dirty="0">
                <a:solidFill>
                  <a:schemeClr val="lt1"/>
                </a:solidFill>
                <a:ea typeface="Calibri"/>
                <a:cs typeface="Calibri"/>
                <a:sym typeface="Calibri"/>
              </a:rPr>
              <a:t> </a:t>
            </a:r>
            <a:r>
              <a:rPr lang="nl-BE" sz="2800" dirty="0">
                <a:solidFill>
                  <a:schemeClr val="lt1"/>
                </a:solidFill>
                <a:ea typeface="Calibri"/>
                <a:cs typeface="Calibri"/>
                <a:sym typeface="Calibri"/>
              </a:rPr>
              <a:t>helpen</a:t>
            </a:r>
            <a:r>
              <a:rPr lang="nl-BE" sz="2800" b="0" i="0" dirty="0">
                <a:solidFill>
                  <a:schemeClr val="lt1"/>
                </a:solidFill>
                <a:ea typeface="Calibri"/>
                <a:cs typeface="Calibri"/>
                <a:sym typeface="Calibri"/>
              </a:rPr>
              <a:t> met de verzorging van het broed en het aandragen van voedsel (eiwitten). </a:t>
            </a:r>
          </a:p>
          <a:p>
            <a:pPr marL="0" marR="0" lvl="0" indent="0" algn="l" rtl="0">
              <a:spcBef>
                <a:spcPts val="0"/>
              </a:spcBef>
              <a:spcAft>
                <a:spcPts val="0"/>
              </a:spcAft>
              <a:buNone/>
            </a:pPr>
            <a:r>
              <a:rPr lang="nl-BE" sz="2800" dirty="0">
                <a:solidFill>
                  <a:schemeClr val="lt1"/>
                </a:solidFill>
                <a:ea typeface="Calibri"/>
                <a:cs typeface="Calibri"/>
                <a:sym typeface="Calibri"/>
              </a:rPr>
              <a:t>1 nest kan ongeveer </a:t>
            </a:r>
            <a:r>
              <a:rPr lang="nl-BE" sz="2800" dirty="0">
                <a:solidFill>
                  <a:srgbClr val="FF0000"/>
                </a:solidFill>
                <a:ea typeface="Calibri"/>
                <a:cs typeface="Calibri"/>
                <a:sym typeface="Calibri"/>
              </a:rPr>
              <a:t>12 kg </a:t>
            </a:r>
            <a:r>
              <a:rPr lang="nl-BE" sz="2800" dirty="0">
                <a:solidFill>
                  <a:schemeClr val="lt1"/>
                </a:solidFill>
                <a:ea typeface="Calibri"/>
                <a:cs typeface="Calibri"/>
                <a:sym typeface="Calibri"/>
              </a:rPr>
              <a:t>aan insecten verorberen.</a:t>
            </a:r>
          </a:p>
        </p:txBody>
      </p:sp>
    </p:spTree>
    <p:extLst>
      <p:ext uri="{BB962C8B-B14F-4D97-AF65-F5344CB8AC3E}">
        <p14:creationId xmlns:p14="http://schemas.microsoft.com/office/powerpoint/2010/main" val="154447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accent6"/>
        </a:solidFill>
        <a:effectLst/>
      </p:bgPr>
    </p:bg>
    <p:spTree>
      <p:nvGrpSpPr>
        <p:cNvPr id="1" name=""/>
        <p:cNvGrpSpPr/>
        <p:nvPr/>
      </p:nvGrpSpPr>
      <p:grpSpPr>
        <a:xfrm>
          <a:off x="0" y="0"/>
          <a:ext cx="0" cy="0"/>
          <a:chOff x="0" y="0"/>
          <a:chExt cx="0" cy="0"/>
        </a:xfrm>
      </p:grpSpPr>
      <p:sp useBgFill="1">
        <p:nvSpPr>
          <p:cNvPr id="2" name="Titel 1">
            <a:extLst>
              <a:ext uri="{FF2B5EF4-FFF2-40B4-BE49-F238E27FC236}">
                <a16:creationId xmlns:a16="http://schemas.microsoft.com/office/drawing/2014/main" id="{21C555D7-375F-459E-95F0-6044723FEF94}"/>
              </a:ext>
            </a:extLst>
          </p:cNvPr>
          <p:cNvSpPr>
            <a:spLocks noGrp="1"/>
          </p:cNvSpPr>
          <p:nvPr>
            <p:ph type="title"/>
          </p:nvPr>
        </p:nvSpPr>
        <p:spPr>
          <a:xfrm>
            <a:off x="838200" y="139495"/>
            <a:ext cx="10515600" cy="774906"/>
          </a:xfrm>
        </p:spPr>
        <p:txBody>
          <a:bodyPr vert="horz" lIns="91440" tIns="45720" rIns="91440" bIns="45720" rtlCol="0" anchor="ctr">
            <a:normAutofit/>
          </a:bodyPr>
          <a:lstStyle/>
          <a:p>
            <a:pPr algn="ctr"/>
            <a:r>
              <a:rPr lang="en-US" sz="4400" dirty="0">
                <a:solidFill>
                  <a:srgbClr val="FFFFFF"/>
                </a:solidFill>
              </a:rPr>
              <a:t>    </a:t>
            </a:r>
            <a:r>
              <a:rPr lang="en-US" sz="4800" b="1" u="sng" dirty="0">
                <a:solidFill>
                  <a:srgbClr val="FFFFFF"/>
                </a:solidFill>
                <a:latin typeface="+mn-lt"/>
              </a:rPr>
              <a:t>HOE PLANTEN ZE ZICH VOORT?</a:t>
            </a:r>
            <a:endParaRPr lang="en-US" sz="4400" b="1" dirty="0">
              <a:solidFill>
                <a:srgbClr val="FFFFFF"/>
              </a:solidFill>
            </a:endParaRPr>
          </a:p>
        </p:txBody>
      </p:sp>
      <p:pic>
        <p:nvPicPr>
          <p:cNvPr id="3" name="Google Shape;146;g21c20816f8d_0_0">
            <a:extLst>
              <a:ext uri="{FF2B5EF4-FFF2-40B4-BE49-F238E27FC236}">
                <a16:creationId xmlns:a16="http://schemas.microsoft.com/office/drawing/2014/main" id="{5B35E5A3-93B5-8A87-357B-A30675659521}"/>
              </a:ext>
            </a:extLst>
          </p:cNvPr>
          <p:cNvPicPr preferRelativeResize="0"/>
          <p:nvPr/>
        </p:nvPicPr>
        <p:blipFill>
          <a:blip r:embed="rId2">
            <a:extLst>
              <a:ext uri="{28A0092B-C50C-407E-A947-70E740481C1C}">
                <a14:useLocalDpi xmlns:a14="http://schemas.microsoft.com/office/drawing/2010/main" val="0"/>
              </a:ext>
            </a:extLst>
          </a:blip>
          <a:srcRect l="16805" r="16805"/>
          <a:stretch/>
        </p:blipFill>
        <p:spPr>
          <a:xfrm>
            <a:off x="90052" y="1502290"/>
            <a:ext cx="3503473" cy="3511635"/>
          </a:xfrm>
          <a:prstGeom prst="rect">
            <a:avLst/>
          </a:prstGeom>
          <a:noFill/>
          <a:ln>
            <a:noFill/>
          </a:ln>
        </p:spPr>
      </p:pic>
      <p:sp>
        <p:nvSpPr>
          <p:cNvPr id="5" name="Tekstvak 4">
            <a:extLst>
              <a:ext uri="{FF2B5EF4-FFF2-40B4-BE49-F238E27FC236}">
                <a16:creationId xmlns:a16="http://schemas.microsoft.com/office/drawing/2014/main" id="{89C9D753-D89B-2CEF-DD4F-FAF14F7C6CBE}"/>
              </a:ext>
            </a:extLst>
          </p:cNvPr>
          <p:cNvSpPr txBox="1"/>
          <p:nvPr/>
        </p:nvSpPr>
        <p:spPr>
          <a:xfrm>
            <a:off x="3753293" y="1057504"/>
            <a:ext cx="8348655" cy="4401205"/>
          </a:xfrm>
          <a:prstGeom prst="rect">
            <a:avLst/>
          </a:prstGeom>
          <a:noFill/>
        </p:spPr>
        <p:txBody>
          <a:bodyPr wrap="square">
            <a:spAutoFit/>
          </a:bodyPr>
          <a:lstStyle/>
          <a:p>
            <a:pPr marL="0" marR="0" lvl="0" indent="0" algn="l" rtl="0">
              <a:spcBef>
                <a:spcPts val="0"/>
              </a:spcBef>
              <a:spcAft>
                <a:spcPts val="0"/>
              </a:spcAft>
              <a:buNone/>
            </a:pPr>
            <a:r>
              <a:rPr lang="nl-BE" sz="2800" dirty="0">
                <a:solidFill>
                  <a:schemeClr val="lt1"/>
                </a:solidFill>
                <a:latin typeface="Calibri"/>
                <a:ea typeface="Calibri"/>
                <a:cs typeface="Calibri"/>
                <a:sym typeface="Calibri"/>
              </a:rPr>
              <a:t>In september worden de mannetjes (angelvrij)geboren.</a:t>
            </a:r>
          </a:p>
          <a:p>
            <a:pPr marL="0" marR="0" lvl="0" indent="0" algn="l" rtl="0">
              <a:spcBef>
                <a:spcPts val="0"/>
              </a:spcBef>
              <a:spcAft>
                <a:spcPts val="0"/>
              </a:spcAft>
              <a:buNone/>
            </a:pPr>
            <a:r>
              <a:rPr lang="nl-BE" sz="2800" dirty="0">
                <a:solidFill>
                  <a:schemeClr val="lt1"/>
                </a:solidFill>
                <a:latin typeface="Calibri"/>
                <a:ea typeface="Calibri"/>
                <a:cs typeface="Calibri"/>
                <a:sym typeface="Calibri"/>
              </a:rPr>
              <a:t>In oktober de jonge koninginnen.</a:t>
            </a:r>
          </a:p>
          <a:p>
            <a:pPr marL="0" marR="0" lvl="0" indent="0" algn="l" rtl="0">
              <a:spcBef>
                <a:spcPts val="0"/>
              </a:spcBef>
              <a:spcAft>
                <a:spcPts val="0"/>
              </a:spcAft>
              <a:buNone/>
            </a:pPr>
            <a:r>
              <a:rPr lang="nl-BE" sz="2800" dirty="0">
                <a:solidFill>
                  <a:schemeClr val="lt1"/>
                </a:solidFill>
                <a:latin typeface="Calibri"/>
                <a:ea typeface="Calibri"/>
                <a:cs typeface="Calibri"/>
                <a:sym typeface="Calibri"/>
              </a:rPr>
              <a:t>Deze paren met elkaar.</a:t>
            </a:r>
          </a:p>
          <a:p>
            <a:pPr marL="0" marR="0" lvl="0" indent="0" algn="l" rtl="0">
              <a:spcBef>
                <a:spcPts val="0"/>
              </a:spcBef>
              <a:spcAft>
                <a:spcPts val="0"/>
              </a:spcAft>
              <a:buNone/>
            </a:pPr>
            <a:r>
              <a:rPr lang="nl-BE" sz="2800" dirty="0">
                <a:solidFill>
                  <a:schemeClr val="lt1"/>
                </a:solidFill>
                <a:latin typeface="Calibri"/>
                <a:ea typeface="Calibri"/>
                <a:cs typeface="Calibri"/>
                <a:sym typeface="Calibri"/>
              </a:rPr>
              <a:t>Na de paring sterven de mannetjes dan af.</a:t>
            </a:r>
          </a:p>
          <a:p>
            <a:pPr marL="0" marR="0" lvl="0" indent="0" algn="l" rtl="0">
              <a:spcBef>
                <a:spcPts val="0"/>
              </a:spcBef>
              <a:spcAft>
                <a:spcPts val="0"/>
              </a:spcAft>
              <a:buNone/>
            </a:pPr>
            <a:r>
              <a:rPr lang="nl-BE" sz="2800" dirty="0">
                <a:solidFill>
                  <a:schemeClr val="lt1"/>
                </a:solidFill>
                <a:latin typeface="Calibri"/>
                <a:ea typeface="Calibri"/>
                <a:cs typeface="Calibri"/>
                <a:sym typeface="Calibri"/>
              </a:rPr>
              <a:t>De bevruchte koningin zoekt een plaats om te overwinteren. Aziatische hoornaars kunnen enkele tientallen tot </a:t>
            </a:r>
            <a:r>
              <a:rPr lang="nl-BE" sz="2800" b="1" dirty="0">
                <a:solidFill>
                  <a:srgbClr val="FF0000"/>
                </a:solidFill>
                <a:latin typeface="Calibri"/>
                <a:ea typeface="Calibri"/>
                <a:cs typeface="Calibri"/>
                <a:sym typeface="Calibri"/>
              </a:rPr>
              <a:t>200 à 500 nieuwe koninginnen per jaar</a:t>
            </a:r>
            <a:r>
              <a:rPr lang="nl-BE" sz="2800" dirty="0">
                <a:solidFill>
                  <a:schemeClr val="lt1"/>
                </a:solidFill>
                <a:latin typeface="Calibri"/>
                <a:ea typeface="Calibri"/>
                <a:cs typeface="Calibri"/>
                <a:sym typeface="Calibri"/>
              </a:rPr>
              <a:t> produceren, wat meteen verklaart waarom deze soort zo succesvol nieuwe gebieden koloniseert</a:t>
            </a:r>
            <a:r>
              <a:rPr lang="nl-BE" sz="2800" dirty="0">
                <a:solidFill>
                  <a:srgbClr val="48484B"/>
                </a:solidFill>
                <a:latin typeface="Calibri"/>
                <a:ea typeface="Calibri"/>
                <a:cs typeface="Calibri"/>
                <a:sym typeface="Calibri"/>
              </a:rPr>
              <a:t>.</a:t>
            </a:r>
            <a:endParaRPr lang="nl-BE" sz="2800" dirty="0">
              <a:solidFill>
                <a:schemeClr val="lt1"/>
              </a:solidFill>
              <a:latin typeface="Calibri"/>
              <a:ea typeface="Calibri"/>
              <a:cs typeface="Calibri"/>
              <a:sym typeface="Calibri"/>
            </a:endParaRPr>
          </a:p>
          <a:p>
            <a:pPr marL="0" marR="0" lvl="0" indent="0" algn="l" rtl="0">
              <a:spcBef>
                <a:spcPts val="0"/>
              </a:spcBef>
              <a:spcAft>
                <a:spcPts val="0"/>
              </a:spcAft>
              <a:buNone/>
            </a:pPr>
            <a:r>
              <a:rPr lang="nl-BE" sz="2800" dirty="0">
                <a:solidFill>
                  <a:schemeClr val="lt1"/>
                </a:solidFill>
                <a:latin typeface="Calibri"/>
                <a:ea typeface="Calibri"/>
                <a:cs typeface="Calibri"/>
                <a:sym typeface="Calibri"/>
              </a:rPr>
              <a:t>In de loop van de herfst sterven de overige wespen.</a:t>
            </a:r>
          </a:p>
        </p:txBody>
      </p:sp>
    </p:spTree>
    <p:extLst>
      <p:ext uri="{BB962C8B-B14F-4D97-AF65-F5344CB8AC3E}">
        <p14:creationId xmlns:p14="http://schemas.microsoft.com/office/powerpoint/2010/main" val="14301977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chemeClr val="accent6"/>
        </a:solidFill>
        <a:effectLst/>
      </p:bgPr>
    </p:bg>
    <p:spTree>
      <p:nvGrpSpPr>
        <p:cNvPr id="1" name=""/>
        <p:cNvGrpSpPr/>
        <p:nvPr/>
      </p:nvGrpSpPr>
      <p:grpSpPr>
        <a:xfrm>
          <a:off x="0" y="0"/>
          <a:ext cx="0" cy="0"/>
          <a:chOff x="0" y="0"/>
          <a:chExt cx="0" cy="0"/>
        </a:xfrm>
      </p:grpSpPr>
      <p:sp useBgFill="1">
        <p:nvSpPr>
          <p:cNvPr id="2" name="Titel 1">
            <a:extLst>
              <a:ext uri="{FF2B5EF4-FFF2-40B4-BE49-F238E27FC236}">
                <a16:creationId xmlns:a16="http://schemas.microsoft.com/office/drawing/2014/main" id="{21C555D7-375F-459E-95F0-6044723FEF94}"/>
              </a:ext>
            </a:extLst>
          </p:cNvPr>
          <p:cNvSpPr>
            <a:spLocks noGrp="1"/>
          </p:cNvSpPr>
          <p:nvPr>
            <p:ph type="title"/>
          </p:nvPr>
        </p:nvSpPr>
        <p:spPr>
          <a:xfrm>
            <a:off x="0" y="163245"/>
            <a:ext cx="12192000" cy="893660"/>
          </a:xfrm>
        </p:spPr>
        <p:txBody>
          <a:bodyPr vert="horz" lIns="91440" tIns="45720" rIns="91440" bIns="45720" rtlCol="0" anchor="ctr">
            <a:normAutofit/>
          </a:bodyPr>
          <a:lstStyle/>
          <a:p>
            <a:pPr algn="ctr"/>
            <a:r>
              <a:rPr lang="en-US" sz="4400" dirty="0">
                <a:solidFill>
                  <a:srgbClr val="FFFFFF"/>
                </a:solidFill>
              </a:rPr>
              <a:t>    </a:t>
            </a:r>
            <a:r>
              <a:rPr lang="en-US" sz="5300" b="1" u="sng" dirty="0">
                <a:solidFill>
                  <a:srgbClr val="FFFFFF"/>
                </a:solidFill>
                <a:latin typeface="+mn-lt"/>
              </a:rPr>
              <a:t>WAT KAN JE DOEN TEGEN DEZE SOORT ?</a:t>
            </a:r>
            <a:endParaRPr lang="en-US" sz="5300" b="1" dirty="0">
              <a:solidFill>
                <a:srgbClr val="FFFFFF"/>
              </a:solidFill>
              <a:latin typeface="+mn-lt"/>
            </a:endParaRPr>
          </a:p>
        </p:txBody>
      </p:sp>
      <p:sp>
        <p:nvSpPr>
          <p:cNvPr id="4" name="Tekstvak 3">
            <a:extLst>
              <a:ext uri="{FF2B5EF4-FFF2-40B4-BE49-F238E27FC236}">
                <a16:creationId xmlns:a16="http://schemas.microsoft.com/office/drawing/2014/main" id="{7B222E3D-1266-46E1-8326-781AC2A6F7C1}"/>
              </a:ext>
            </a:extLst>
          </p:cNvPr>
          <p:cNvSpPr txBox="1"/>
          <p:nvPr/>
        </p:nvSpPr>
        <p:spPr>
          <a:xfrm>
            <a:off x="3132876" y="1062444"/>
            <a:ext cx="8816500" cy="5632311"/>
          </a:xfrm>
          <a:prstGeom prst="rect">
            <a:avLst/>
          </a:prstGeom>
          <a:noFill/>
        </p:spPr>
        <p:txBody>
          <a:bodyPr wrap="square" rtlCol="0">
            <a:spAutoFit/>
          </a:bodyPr>
          <a:lstStyle/>
          <a:p>
            <a:r>
              <a:rPr lang="nl-BE" sz="4000" b="0" i="0" dirty="0">
                <a:solidFill>
                  <a:schemeClr val="bg1"/>
                </a:solidFill>
                <a:effectLst/>
              </a:rPr>
              <a:t>De enige manier om de opmars van de Aziatische hoornaar effectief te vertragen is door de vernietiging van de nesten. We kunnen daar aan meehelpen door in onze omgeving mee te zoeken naar nesten. De bestrijding laat je best over aan professionelen.</a:t>
            </a:r>
          </a:p>
          <a:p>
            <a:r>
              <a:rPr lang="nl-BE" sz="4000" dirty="0">
                <a:solidFill>
                  <a:schemeClr val="bg1"/>
                </a:solidFill>
              </a:rPr>
              <a:t>Melden via: </a:t>
            </a:r>
            <a:r>
              <a:rPr lang="nl-BE" sz="4000" b="1" dirty="0" err="1">
                <a:solidFill>
                  <a:srgbClr val="FF0000"/>
                </a:solidFill>
                <a:hlinkClick r:id="rId2">
                  <a:extLst>
                    <a:ext uri="{A12FA001-AC4F-418D-AE19-62706E023703}">
                      <ahyp:hlinkClr xmlns:ahyp="http://schemas.microsoft.com/office/drawing/2018/hyperlinkcolor" val="tx"/>
                    </a:ext>
                  </a:extLst>
                </a:hlinkClick>
              </a:rPr>
              <a:t>www.vespawatch.be</a:t>
            </a:r>
            <a:endParaRPr lang="nl-BE" sz="4000" b="1" dirty="0">
              <a:solidFill>
                <a:srgbClr val="FF0000"/>
              </a:solidFill>
            </a:endParaRPr>
          </a:p>
          <a:p>
            <a:endParaRPr lang="nl-BE" sz="4000" b="1" dirty="0">
              <a:solidFill>
                <a:srgbClr val="FF0000"/>
              </a:solidFill>
            </a:endParaRPr>
          </a:p>
        </p:txBody>
      </p:sp>
      <p:pic>
        <p:nvPicPr>
          <p:cNvPr id="5" name="Google Shape;152;p10">
            <a:extLst>
              <a:ext uri="{FF2B5EF4-FFF2-40B4-BE49-F238E27FC236}">
                <a16:creationId xmlns:a16="http://schemas.microsoft.com/office/drawing/2014/main" id="{AE09555B-7B6C-D714-BC32-B1EED12235E4}"/>
              </a:ext>
            </a:extLst>
          </p:cNvPr>
          <p:cNvPicPr preferRelativeResize="0"/>
          <p:nvPr/>
        </p:nvPicPr>
        <p:blipFill rotWithShape="1">
          <a:blip r:embed="rId3">
            <a:alphaModFix/>
          </a:blip>
          <a:srcRect l="16803" r="16803"/>
          <a:stretch/>
        </p:blipFill>
        <p:spPr>
          <a:xfrm>
            <a:off x="101322" y="2002412"/>
            <a:ext cx="2846550" cy="2853175"/>
          </a:xfrm>
          <a:prstGeom prst="rect">
            <a:avLst/>
          </a:prstGeom>
          <a:noFill/>
          <a:ln>
            <a:noFill/>
          </a:ln>
        </p:spPr>
      </p:pic>
    </p:spTree>
    <p:extLst>
      <p:ext uri="{BB962C8B-B14F-4D97-AF65-F5344CB8AC3E}">
        <p14:creationId xmlns:p14="http://schemas.microsoft.com/office/powerpoint/2010/main" val="84259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accent6"/>
        </a:solidFill>
        <a:effectLst/>
      </p:bgPr>
    </p:bg>
    <p:spTree>
      <p:nvGrpSpPr>
        <p:cNvPr id="1" name=""/>
        <p:cNvGrpSpPr/>
        <p:nvPr/>
      </p:nvGrpSpPr>
      <p:grpSpPr>
        <a:xfrm>
          <a:off x="0" y="0"/>
          <a:ext cx="0" cy="0"/>
          <a:chOff x="0" y="0"/>
          <a:chExt cx="0" cy="0"/>
        </a:xfrm>
      </p:grpSpPr>
      <p:sp useBgFill="1">
        <p:nvSpPr>
          <p:cNvPr id="2" name="Titel 1">
            <a:extLst>
              <a:ext uri="{FF2B5EF4-FFF2-40B4-BE49-F238E27FC236}">
                <a16:creationId xmlns:a16="http://schemas.microsoft.com/office/drawing/2014/main" id="{21C555D7-375F-459E-95F0-6044723FEF94}"/>
              </a:ext>
            </a:extLst>
          </p:cNvPr>
          <p:cNvSpPr>
            <a:spLocks noGrp="1"/>
          </p:cNvSpPr>
          <p:nvPr>
            <p:ph type="title"/>
          </p:nvPr>
        </p:nvSpPr>
        <p:spPr>
          <a:xfrm>
            <a:off x="0" y="163245"/>
            <a:ext cx="12192000" cy="893660"/>
          </a:xfrm>
        </p:spPr>
        <p:txBody>
          <a:bodyPr vert="horz" lIns="91440" tIns="45720" rIns="91440" bIns="45720" rtlCol="0" anchor="ctr">
            <a:normAutofit/>
          </a:bodyPr>
          <a:lstStyle/>
          <a:p>
            <a:pPr algn="ctr"/>
            <a:r>
              <a:rPr lang="en-US" sz="4400" dirty="0">
                <a:solidFill>
                  <a:srgbClr val="FFFFFF"/>
                </a:solidFill>
              </a:rPr>
              <a:t>    </a:t>
            </a:r>
            <a:r>
              <a:rPr lang="en-US" sz="5300" b="1" u="sng" dirty="0">
                <a:solidFill>
                  <a:srgbClr val="FFFFFF"/>
                </a:solidFill>
                <a:latin typeface="+mn-lt"/>
              </a:rPr>
              <a:t>WAT KAN JE DOEN TEGEN DEZE SOORT ?</a:t>
            </a:r>
            <a:endParaRPr lang="en-US" sz="5300" b="1" dirty="0">
              <a:solidFill>
                <a:srgbClr val="FFFFFF"/>
              </a:solidFill>
              <a:latin typeface="+mn-lt"/>
            </a:endParaRPr>
          </a:p>
        </p:txBody>
      </p:sp>
      <p:sp>
        <p:nvSpPr>
          <p:cNvPr id="4" name="Tekstvak 3">
            <a:extLst>
              <a:ext uri="{FF2B5EF4-FFF2-40B4-BE49-F238E27FC236}">
                <a16:creationId xmlns:a16="http://schemas.microsoft.com/office/drawing/2014/main" id="{7B222E3D-1266-46E1-8326-781AC2A6F7C1}"/>
              </a:ext>
            </a:extLst>
          </p:cNvPr>
          <p:cNvSpPr txBox="1"/>
          <p:nvPr/>
        </p:nvSpPr>
        <p:spPr>
          <a:xfrm>
            <a:off x="3225531" y="1056906"/>
            <a:ext cx="8694403" cy="5632311"/>
          </a:xfrm>
          <a:prstGeom prst="rect">
            <a:avLst/>
          </a:prstGeom>
          <a:noFill/>
        </p:spPr>
        <p:txBody>
          <a:bodyPr wrap="square" rtlCol="0">
            <a:spAutoFit/>
          </a:bodyPr>
          <a:lstStyle/>
          <a:p>
            <a:r>
              <a:rPr lang="nl-BE" sz="4000" b="0" i="0" u="sng" dirty="0">
                <a:solidFill>
                  <a:schemeClr val="bg1"/>
                </a:solidFill>
                <a:effectLst/>
              </a:rPr>
              <a:t>Plaatsen van </a:t>
            </a:r>
            <a:r>
              <a:rPr lang="nl-BE" sz="4000" u="sng" dirty="0">
                <a:solidFill>
                  <a:schemeClr val="bg1"/>
                </a:solidFill>
              </a:rPr>
              <a:t>selectieve lokdozen</a:t>
            </a:r>
          </a:p>
          <a:p>
            <a:r>
              <a:rPr lang="nl-BE" sz="2800" b="0" i="0" dirty="0">
                <a:solidFill>
                  <a:schemeClr val="bg1"/>
                </a:solidFill>
                <a:effectLst/>
              </a:rPr>
              <a:t>Vanaf half maart kunnen we lokdozen met lokvloeistof  plaatsen om eerst de koninginnen te vangen en later de werksters.</a:t>
            </a:r>
          </a:p>
          <a:p>
            <a:r>
              <a:rPr lang="nl-BE" sz="2800" dirty="0">
                <a:solidFill>
                  <a:schemeClr val="bg1"/>
                </a:solidFill>
              </a:rPr>
              <a:t>De dozen kan je zelf maken of aankopen.</a:t>
            </a:r>
          </a:p>
          <a:p>
            <a:r>
              <a:rPr lang="nl-BE" sz="2800" dirty="0">
                <a:solidFill>
                  <a:schemeClr val="bg1"/>
                </a:solidFill>
              </a:rPr>
              <a:t>Als lokstof kan je Trappist gebruiken of zelf maken met</a:t>
            </a:r>
          </a:p>
          <a:p>
            <a:r>
              <a:rPr lang="nl-BE" sz="2800" dirty="0">
                <a:solidFill>
                  <a:schemeClr val="bg1"/>
                </a:solidFill>
              </a:rPr>
              <a:t>1/3 wijn, 1/3 suiker en 1/3 water.</a:t>
            </a:r>
          </a:p>
          <a:p>
            <a:r>
              <a:rPr lang="nl-BE" sz="2800" dirty="0">
                <a:solidFill>
                  <a:schemeClr val="bg1"/>
                </a:solidFill>
              </a:rPr>
              <a:t>Heb je een Aziatische hoornaar gevangen, plaats de </a:t>
            </a:r>
            <a:r>
              <a:rPr lang="nl-BE" sz="2800" dirty="0" err="1">
                <a:solidFill>
                  <a:schemeClr val="bg1"/>
                </a:solidFill>
              </a:rPr>
              <a:t>lokdoos</a:t>
            </a:r>
            <a:r>
              <a:rPr lang="nl-BE" sz="2800" dirty="0">
                <a:solidFill>
                  <a:schemeClr val="bg1"/>
                </a:solidFill>
              </a:rPr>
              <a:t> enkele tijd in de diepvries. De hoornaar zal</a:t>
            </a:r>
          </a:p>
          <a:p>
            <a:r>
              <a:rPr lang="nl-BE" sz="2800" dirty="0">
                <a:solidFill>
                  <a:schemeClr val="bg1"/>
                </a:solidFill>
              </a:rPr>
              <a:t>afsterven en kan je hem veilig vernietigen.</a:t>
            </a:r>
          </a:p>
          <a:p>
            <a:endParaRPr lang="nl-BE" sz="2800" b="0" i="0" dirty="0">
              <a:solidFill>
                <a:schemeClr val="bg1"/>
              </a:solidFill>
              <a:effectLst/>
            </a:endParaRPr>
          </a:p>
          <a:p>
            <a:endParaRPr lang="nl-BE" sz="4000" b="0" i="0" dirty="0">
              <a:solidFill>
                <a:schemeClr val="bg1"/>
              </a:solidFill>
              <a:effectLst/>
            </a:endParaRPr>
          </a:p>
        </p:txBody>
      </p:sp>
      <p:pic>
        <p:nvPicPr>
          <p:cNvPr id="6" name="Google Shape;160;p11" descr="IMG_1513.JPG">
            <a:extLst>
              <a:ext uri="{FF2B5EF4-FFF2-40B4-BE49-F238E27FC236}">
                <a16:creationId xmlns:a16="http://schemas.microsoft.com/office/drawing/2014/main" id="{395719A0-8BE0-DB2B-4388-6DF65DB1E2B9}"/>
              </a:ext>
            </a:extLst>
          </p:cNvPr>
          <p:cNvPicPr preferRelativeResize="0"/>
          <p:nvPr/>
        </p:nvPicPr>
        <p:blipFill rotWithShape="1">
          <a:blip r:embed="rId2">
            <a:alphaModFix/>
          </a:blip>
          <a:srcRect/>
          <a:stretch/>
        </p:blipFill>
        <p:spPr>
          <a:xfrm>
            <a:off x="272066" y="3716979"/>
            <a:ext cx="2791768" cy="2616101"/>
          </a:xfrm>
          <a:prstGeom prst="rect">
            <a:avLst/>
          </a:prstGeom>
          <a:noFill/>
          <a:ln>
            <a:noFill/>
          </a:ln>
        </p:spPr>
      </p:pic>
    </p:spTree>
    <p:extLst>
      <p:ext uri="{BB962C8B-B14F-4D97-AF65-F5344CB8AC3E}">
        <p14:creationId xmlns:p14="http://schemas.microsoft.com/office/powerpoint/2010/main" val="259310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accent6"/>
        </a:solidFill>
        <a:effectLst/>
      </p:bgPr>
    </p:bg>
    <p:spTree>
      <p:nvGrpSpPr>
        <p:cNvPr id="1" name=""/>
        <p:cNvGrpSpPr/>
        <p:nvPr/>
      </p:nvGrpSpPr>
      <p:grpSpPr>
        <a:xfrm>
          <a:off x="0" y="0"/>
          <a:ext cx="0" cy="0"/>
          <a:chOff x="0" y="0"/>
          <a:chExt cx="0" cy="0"/>
        </a:xfrm>
      </p:grpSpPr>
      <p:sp>
        <p:nvSpPr>
          <p:cNvPr id="9" name="Tekstvak 8">
            <a:extLst>
              <a:ext uri="{FF2B5EF4-FFF2-40B4-BE49-F238E27FC236}">
                <a16:creationId xmlns:a16="http://schemas.microsoft.com/office/drawing/2014/main" id="{B422AB40-90BA-6045-F43C-19CE944DCD8F}"/>
              </a:ext>
            </a:extLst>
          </p:cNvPr>
          <p:cNvSpPr txBox="1"/>
          <p:nvPr/>
        </p:nvSpPr>
        <p:spPr>
          <a:xfrm>
            <a:off x="567069" y="1393716"/>
            <a:ext cx="11057861" cy="2585323"/>
          </a:xfrm>
          <a:prstGeom prst="rect">
            <a:avLst/>
          </a:prstGeom>
          <a:noFill/>
        </p:spPr>
        <p:txBody>
          <a:bodyPr wrap="square">
            <a:spAutoFit/>
          </a:bodyPr>
          <a:lstStyle/>
          <a:p>
            <a:pPr algn="ctr"/>
            <a:r>
              <a:rPr lang="nl-BE" sz="5400" b="1" dirty="0">
                <a:solidFill>
                  <a:srgbClr val="FFFFFF"/>
                </a:solidFill>
                <a:latin typeface="Calibri"/>
                <a:ea typeface="Calibri"/>
                <a:cs typeface="Calibri"/>
                <a:sym typeface="Calibri"/>
              </a:rPr>
              <a:t>Van harte bedankt om te </a:t>
            </a:r>
            <a:br>
              <a:rPr lang="nl-BE" sz="5400" b="1" dirty="0">
                <a:solidFill>
                  <a:srgbClr val="FFFFFF"/>
                </a:solidFill>
                <a:latin typeface="Calibri"/>
                <a:ea typeface="Calibri"/>
                <a:cs typeface="Calibri"/>
                <a:sym typeface="Calibri"/>
              </a:rPr>
            </a:br>
            <a:r>
              <a:rPr lang="nl-BE" sz="5400" b="1" dirty="0">
                <a:solidFill>
                  <a:srgbClr val="FFFFFF"/>
                </a:solidFill>
                <a:latin typeface="Calibri"/>
                <a:ea typeface="Calibri"/>
                <a:cs typeface="Calibri"/>
                <a:sym typeface="Calibri"/>
              </a:rPr>
              <a:t>helpen onze biodiversiteit te redden</a:t>
            </a:r>
            <a:br>
              <a:rPr lang="nl-BE" sz="5400" b="1" dirty="0">
                <a:solidFill>
                  <a:srgbClr val="FFFFFF"/>
                </a:solidFill>
                <a:latin typeface="Calibri"/>
                <a:ea typeface="Calibri"/>
                <a:cs typeface="Calibri"/>
                <a:sym typeface="Calibri"/>
              </a:rPr>
            </a:br>
            <a:r>
              <a:rPr lang="nl-BE" sz="5400" b="1" dirty="0">
                <a:solidFill>
                  <a:srgbClr val="FFFFFF"/>
                </a:solidFill>
                <a:latin typeface="Calibri"/>
                <a:ea typeface="Calibri"/>
                <a:cs typeface="Calibri"/>
                <a:sym typeface="Calibri"/>
              </a:rPr>
              <a:t> voor uw kleinkinderen</a:t>
            </a:r>
            <a:endParaRPr lang="nl-BE" sz="5400" dirty="0"/>
          </a:p>
        </p:txBody>
      </p:sp>
    </p:spTree>
    <p:extLst>
      <p:ext uri="{BB962C8B-B14F-4D97-AF65-F5344CB8AC3E}">
        <p14:creationId xmlns:p14="http://schemas.microsoft.com/office/powerpoint/2010/main" val="1237124582"/>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487</TotalTime>
  <Words>722</Words>
  <Application>Microsoft Office PowerPoint</Application>
  <PresentationFormat>Breedbeeld</PresentationFormat>
  <Paragraphs>39</Paragraphs>
  <Slides>10</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10</vt:i4>
      </vt:variant>
    </vt:vector>
  </HeadingPairs>
  <TitlesOfParts>
    <vt:vector size="14" baseType="lpstr">
      <vt:lpstr>Arial</vt:lpstr>
      <vt:lpstr>Calibri</vt:lpstr>
      <vt:lpstr>Calibri Light</vt:lpstr>
      <vt:lpstr>Kantoorthema</vt:lpstr>
      <vt:lpstr>AZIATISCHE HOORNAAR</vt:lpstr>
      <vt:lpstr>    WAT IS EEN AZIATISCHE   HOORNAAR?</vt:lpstr>
      <vt:lpstr>    HOE HERKEN JE EEN AZIATISCHE HOORNAAR?</vt:lpstr>
      <vt:lpstr>    HOE GEVAARLIJK IS DEZE WESP?</vt:lpstr>
      <vt:lpstr>    WAAR LEEFT DE AZIATISCHE HOORNAAR?</vt:lpstr>
      <vt:lpstr>    HOE PLANTEN ZE ZICH VOORT?</vt:lpstr>
      <vt:lpstr>    HOE PLANTEN ZE ZICH VOORT?</vt:lpstr>
      <vt:lpstr>    WAT KAN JE DOEN TEGEN DEZE SOORT ?</vt:lpstr>
      <vt:lpstr>    WAT KAN JE DOEN TEGEN DEZE SOORT ?</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MAAK ZELF COMPOST</dc:title>
  <dc:creator>Vivianne De Waele</dc:creator>
  <cp:lastModifiedBy>Desimpelaere, Jan</cp:lastModifiedBy>
  <cp:revision>56</cp:revision>
  <dcterms:created xsi:type="dcterms:W3CDTF">2022-03-01T09:57:42Z</dcterms:created>
  <dcterms:modified xsi:type="dcterms:W3CDTF">2023-03-21T06:57:27Z</dcterms:modified>
</cp:coreProperties>
</file>